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Average" panose="02000503040000020003" pitchFamily="2" charset="77"/>
      <p:regular r:id="rId41"/>
    </p:embeddedFont>
    <p:embeddedFont>
      <p:font typeface="Calibri" panose="020F0502020204030204" pitchFamily="34" charset="0"/>
      <p:regular r:id="rId42"/>
      <p:bold r:id="rId43"/>
      <p:italic r:id="rId44"/>
      <p:boldItalic r:id="rId45"/>
    </p:embeddedFont>
    <p:embeddedFont>
      <p:font typeface="Oswald" pitchFamily="2" charset="77"/>
      <p:regular r:id="rId46"/>
      <p:bold r:id="rId47"/>
    </p:embeddedFont>
    <p:embeddedFont>
      <p:font typeface="Raleway" panose="020B0503030101060003" pitchFamily="34" charset="77"/>
      <p:regular r:id="rId48"/>
      <p:bold r:id="rId49"/>
      <p:italic r:id="rId50"/>
      <p:boldItalic r:id="rId51"/>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Beatty" initials="" lastIdx="1" clrIdx="0"/>
  <p:cmAuthor id="1" name="Catherine Luo"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24"/>
  </p:normalViewPr>
  <p:slideViewPr>
    <p:cSldViewPr snapToGrid="0" snapToObjects="1">
      <p:cViewPr varScale="1">
        <p:scale>
          <a:sx n="120" d="100"/>
          <a:sy n="120"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PFeAhLJ1vL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PFeAhLJ1vL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f86119a04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f86119a04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Generation</a:t>
            </a:r>
            <a:endParaRPr sz="1000">
              <a:latin typeface="Times New Roman"/>
              <a:ea typeface="Times New Roman"/>
              <a:cs typeface="Times New Roman"/>
              <a:sym typeface="Times New Roman"/>
            </a:endParaRPr>
          </a:p>
          <a:p>
            <a:pPr marL="457200" lvl="0" indent="-298450" algn="l" rtl="0">
              <a:spcBef>
                <a:spcPts val="0"/>
              </a:spcBef>
              <a:spcAft>
                <a:spcPts val="0"/>
              </a:spcAft>
              <a:buSzPts val="1100"/>
              <a:buChar char="●"/>
            </a:pPr>
            <a:r>
              <a:rPr lang="en" sz="1000">
                <a:latin typeface="Times New Roman"/>
                <a:ea typeface="Times New Roman"/>
                <a:cs typeface="Times New Roman"/>
                <a:sym typeface="Times New Roman"/>
              </a:rPr>
              <a:t>The sinoatrial node (pacemaker) - generates action potentials without neurons</a:t>
            </a:r>
            <a:endParaRPr sz="1000">
              <a:latin typeface="Times New Roman"/>
              <a:ea typeface="Times New Roman"/>
              <a:cs typeface="Times New Roman"/>
              <a:sym typeface="Times New Roman"/>
            </a:endParaRPr>
          </a:p>
          <a:p>
            <a:pPr marL="457200" lvl="0" indent="-298450" algn="l" rtl="0">
              <a:spcBef>
                <a:spcPts val="0"/>
              </a:spcBef>
              <a:spcAft>
                <a:spcPts val="0"/>
              </a:spcAft>
              <a:buSzPts val="1100"/>
              <a:buChar char="●"/>
            </a:pPr>
            <a:r>
              <a:rPr lang="en" sz="1000">
                <a:latin typeface="Times New Roman"/>
                <a:ea typeface="Times New Roman"/>
                <a:cs typeface="Times New Roman"/>
                <a:sym typeface="Times New Roman"/>
              </a:rPr>
              <a:t>Funny current - at very low potentials channels open slowly making the cell potential more positive</a:t>
            </a:r>
            <a:endParaRPr sz="1000">
              <a:latin typeface="Times New Roman"/>
              <a:ea typeface="Times New Roman"/>
              <a:cs typeface="Times New Roman"/>
              <a:sym typeface="Times New Roman"/>
            </a:endParaRPr>
          </a:p>
          <a:p>
            <a:pPr marL="457200" lvl="0" indent="-298450" algn="l" rtl="0">
              <a:spcBef>
                <a:spcPts val="0"/>
              </a:spcBef>
              <a:spcAft>
                <a:spcPts val="0"/>
              </a:spcAft>
              <a:buSzPts val="1100"/>
              <a:buChar char="●"/>
            </a:pPr>
            <a:r>
              <a:rPr lang="en" sz="1000">
                <a:latin typeface="Times New Roman"/>
                <a:ea typeface="Times New Roman"/>
                <a:cs typeface="Times New Roman"/>
                <a:sym typeface="Times New Roman"/>
              </a:rPr>
              <a:t>Once hitting a certain voltage threshold the pacemaker cells rapidly depolarizes making a characteristic action potential</a:t>
            </a:r>
            <a:endParaRPr/>
          </a:p>
          <a:p>
            <a:pPr marL="0" lvl="0" indent="0" algn="l" rtl="0">
              <a:spcBef>
                <a:spcPts val="0"/>
              </a:spcBef>
              <a:spcAft>
                <a:spcPts val="0"/>
              </a:spcAft>
              <a:buNone/>
            </a:pPr>
            <a:br>
              <a:rPr lang="en" sz="1000">
                <a:latin typeface="Times New Roman"/>
                <a:ea typeface="Times New Roman"/>
                <a:cs typeface="Times New Roman"/>
                <a:sym typeface="Times New Roman"/>
              </a:rPr>
            </a:br>
            <a:endParaRPr sz="1000">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25859826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25859826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Propagation</a:t>
            </a:r>
            <a:endParaRPr/>
          </a:p>
          <a:p>
            <a:pPr marL="457200" lvl="0" indent="-292100" algn="l" rtl="0">
              <a:lnSpc>
                <a:spcPct val="115000"/>
              </a:lnSpc>
              <a:spcBef>
                <a:spcPts val="0"/>
              </a:spcBef>
              <a:spcAft>
                <a:spcPts val="0"/>
              </a:spcAft>
              <a:buClr>
                <a:srgbClr val="000000"/>
              </a:buClr>
              <a:buSzPts val="1000"/>
              <a:buFont typeface="Times New Roman"/>
              <a:buChar char="●"/>
            </a:pPr>
            <a:r>
              <a:rPr lang="en" sz="1000">
                <a:latin typeface="Times New Roman"/>
                <a:ea typeface="Times New Roman"/>
                <a:cs typeface="Times New Roman"/>
                <a:sym typeface="Times New Roman"/>
              </a:rPr>
              <a:t>Cells are connected by gap junctions - action potential to flow from pacemaker cell to adjacent myocytes/contractile cells</a:t>
            </a:r>
            <a:endParaRPr sz="1000">
              <a:latin typeface="Times New Roman"/>
              <a:ea typeface="Times New Roman"/>
              <a:cs typeface="Times New Roman"/>
              <a:sym typeface="Times New Roman"/>
            </a:endParaRPr>
          </a:p>
          <a:p>
            <a:pPr marL="457200" lvl="0" indent="-292100" algn="l" rtl="0">
              <a:lnSpc>
                <a:spcPct val="115000"/>
              </a:lnSpc>
              <a:spcBef>
                <a:spcPts val="0"/>
              </a:spcBef>
              <a:spcAft>
                <a:spcPts val="0"/>
              </a:spcAft>
              <a:buClr>
                <a:srgbClr val="000000"/>
              </a:buClr>
              <a:buSzPts val="1000"/>
              <a:buFont typeface="Times New Roman"/>
              <a:buChar char="●"/>
            </a:pPr>
            <a:r>
              <a:rPr lang="en" sz="1000">
                <a:latin typeface="Times New Roman"/>
                <a:ea typeface="Times New Roman"/>
                <a:cs typeface="Times New Roman"/>
                <a:sym typeface="Times New Roman"/>
              </a:rPr>
              <a:t>Incoming action potential, raises potential in myocyte, generating an action potential</a:t>
            </a:r>
            <a:endParaRPr sz="1000">
              <a:latin typeface="Times New Roman"/>
              <a:ea typeface="Times New Roman"/>
              <a:cs typeface="Times New Roman"/>
              <a:sym typeface="Times New Roman"/>
            </a:endParaRPr>
          </a:p>
          <a:p>
            <a:pPr marL="457200" lvl="0" indent="-292100" algn="l" rtl="0">
              <a:lnSpc>
                <a:spcPct val="115000"/>
              </a:lnSpc>
              <a:spcBef>
                <a:spcPts val="0"/>
              </a:spcBef>
              <a:spcAft>
                <a:spcPts val="0"/>
              </a:spcAft>
              <a:buClr>
                <a:srgbClr val="000000"/>
              </a:buClr>
              <a:buSzPts val="1000"/>
              <a:buFont typeface="Times New Roman"/>
              <a:buChar char="●"/>
            </a:pPr>
            <a:r>
              <a:rPr lang="en" sz="1000">
                <a:latin typeface="Times New Roman"/>
                <a:ea typeface="Times New Roman"/>
                <a:cs typeface="Times New Roman"/>
                <a:sym typeface="Times New Roman"/>
              </a:rPr>
              <a:t>The action potentials pass from one myocyte to the other through gap junctions as well</a:t>
            </a:r>
            <a:endParaRPr/>
          </a:p>
          <a:p>
            <a:pPr marL="0" lvl="0" indent="0" algn="l" rtl="0">
              <a:spcBef>
                <a:spcPts val="0"/>
              </a:spcBef>
              <a:spcAft>
                <a:spcPts val="0"/>
              </a:spcAft>
              <a:buNone/>
            </a:pPr>
            <a:r>
              <a:rPr lang="en" sz="1000">
                <a:latin typeface="Times New Roman"/>
                <a:ea typeface="Times New Roman"/>
                <a:cs typeface="Times New Roman"/>
                <a:sym typeface="Times New Roman"/>
              </a:rPr>
              <a:t>Myocyte Action potential</a:t>
            </a:r>
            <a:endParaRPr sz="1000">
              <a:latin typeface="Times New Roman"/>
              <a:ea typeface="Times New Roman"/>
              <a:cs typeface="Times New Roman"/>
              <a:sym typeface="Times New Roman"/>
            </a:endParaRPr>
          </a:p>
          <a:p>
            <a:pPr marL="457200" lvl="0" indent="-292100" algn="l" rtl="0">
              <a:spcBef>
                <a:spcPts val="0"/>
              </a:spcBef>
              <a:spcAft>
                <a:spcPts val="0"/>
              </a:spcAft>
              <a:buSzPts val="1000"/>
              <a:buFont typeface="Times New Roman"/>
              <a:buChar char="●"/>
            </a:pPr>
            <a:r>
              <a:rPr lang="en" sz="1000">
                <a:latin typeface="Times New Roman"/>
                <a:ea typeface="Times New Roman"/>
                <a:cs typeface="Times New Roman"/>
                <a:sym typeface="Times New Roman"/>
              </a:rPr>
              <a:t>Na+ enters - Fast depolarization</a:t>
            </a:r>
            <a:endParaRPr sz="1000">
              <a:latin typeface="Times New Roman"/>
              <a:ea typeface="Times New Roman"/>
              <a:cs typeface="Times New Roman"/>
              <a:sym typeface="Times New Roman"/>
            </a:endParaRPr>
          </a:p>
          <a:p>
            <a:pPr marL="457200" lvl="0" indent="-292100" algn="l" rtl="0">
              <a:spcBef>
                <a:spcPts val="0"/>
              </a:spcBef>
              <a:spcAft>
                <a:spcPts val="0"/>
              </a:spcAft>
              <a:buSzPts val="1000"/>
              <a:buFont typeface="Times New Roman"/>
              <a:buChar char="●"/>
            </a:pPr>
            <a:r>
              <a:rPr lang="en" sz="1000">
                <a:latin typeface="Times New Roman"/>
                <a:ea typeface="Times New Roman"/>
                <a:cs typeface="Times New Roman"/>
                <a:sym typeface="Times New Roman"/>
              </a:rPr>
              <a:t>K+ leaves - small repolarization but Ca++ enters - balances</a:t>
            </a:r>
            <a:endParaRPr sz="1000">
              <a:latin typeface="Times New Roman"/>
              <a:ea typeface="Times New Roman"/>
              <a:cs typeface="Times New Roman"/>
              <a:sym typeface="Times New Roman"/>
            </a:endParaRPr>
          </a:p>
          <a:p>
            <a:pPr marL="457200" lvl="0" indent="-292100" algn="l" rtl="0">
              <a:spcBef>
                <a:spcPts val="0"/>
              </a:spcBef>
              <a:spcAft>
                <a:spcPts val="0"/>
              </a:spcAft>
              <a:buSzPts val="1000"/>
              <a:buFont typeface="Times New Roman"/>
              <a:buChar char="●"/>
            </a:pPr>
            <a:r>
              <a:rPr lang="en" sz="1000">
                <a:latin typeface="Times New Roman"/>
                <a:ea typeface="Times New Roman"/>
                <a:cs typeface="Times New Roman"/>
                <a:sym typeface="Times New Roman"/>
              </a:rPr>
              <a:t>Ca++ channels close, just K+ is leaving - repolarizes the cell</a:t>
            </a:r>
            <a:br>
              <a:rPr lang="en" sz="1000">
                <a:latin typeface="Times New Roman"/>
                <a:ea typeface="Times New Roman"/>
                <a:cs typeface="Times New Roman"/>
                <a:sym typeface="Times New Roman"/>
              </a:rPr>
            </a:br>
            <a:endParaRPr sz="1000">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f86119a04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f86119a04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Take out notes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f86119a04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4f86119a04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P wave</a:t>
            </a:r>
            <a:endParaRPr sz="1200"/>
          </a:p>
          <a:p>
            <a:pPr marL="457200" lvl="0" indent="-304800" algn="l" rtl="0">
              <a:lnSpc>
                <a:spcPct val="115000"/>
              </a:lnSpc>
              <a:spcBef>
                <a:spcPts val="0"/>
              </a:spcBef>
              <a:spcAft>
                <a:spcPts val="0"/>
              </a:spcAft>
              <a:buClr>
                <a:srgbClr val="000000"/>
              </a:buClr>
              <a:buSzPts val="1200"/>
              <a:buFont typeface="Arial"/>
              <a:buChar char="●"/>
            </a:pPr>
            <a:r>
              <a:rPr lang="en" sz="1200"/>
              <a:t>Atria depolarization → contract (atrial systole) </a:t>
            </a:r>
            <a:endParaRPr sz="1200"/>
          </a:p>
          <a:p>
            <a:pPr marL="457200" lvl="0" indent="-304800" algn="l" rtl="0">
              <a:lnSpc>
                <a:spcPct val="115000"/>
              </a:lnSpc>
              <a:spcBef>
                <a:spcPts val="0"/>
              </a:spcBef>
              <a:spcAft>
                <a:spcPts val="0"/>
              </a:spcAft>
              <a:buClr>
                <a:srgbClr val="000000"/>
              </a:buClr>
              <a:buSzPts val="1200"/>
              <a:buFont typeface="Arial"/>
              <a:buChar char="●"/>
            </a:pPr>
            <a:r>
              <a:rPr lang="en" sz="1200"/>
              <a:t>Starts at sinoatrial node and spread to both atrial</a:t>
            </a:r>
            <a:endParaRPr sz="1200"/>
          </a:p>
          <a:p>
            <a:pPr marL="457200" lvl="0" indent="-304800" algn="l" rtl="0">
              <a:lnSpc>
                <a:spcPct val="115000"/>
              </a:lnSpc>
              <a:spcBef>
                <a:spcPts val="0"/>
              </a:spcBef>
              <a:spcAft>
                <a:spcPts val="0"/>
              </a:spcAft>
              <a:buClr>
                <a:srgbClr val="000000"/>
              </a:buClr>
              <a:buSzPts val="1200"/>
              <a:buFont typeface="Arial"/>
              <a:buChar char="●"/>
            </a:pPr>
            <a:r>
              <a:rPr lang="en" sz="1200"/>
              <a:t>Lasts less than 80ms</a:t>
            </a:r>
            <a:endParaRPr sz="1200"/>
          </a:p>
          <a:p>
            <a:pPr marL="0" lvl="0" indent="0" algn="l" rtl="0">
              <a:lnSpc>
                <a:spcPct val="115000"/>
              </a:lnSpc>
              <a:spcBef>
                <a:spcPts val="0"/>
              </a:spcBef>
              <a:spcAft>
                <a:spcPts val="0"/>
              </a:spcAft>
              <a:buNone/>
            </a:pPr>
            <a:r>
              <a:rPr lang="en" sz="1200"/>
              <a:t>PR Interval</a:t>
            </a:r>
            <a:endParaRPr sz="1200"/>
          </a:p>
          <a:p>
            <a:pPr marL="457200" lvl="0" indent="-304800" algn="l" rtl="0">
              <a:lnSpc>
                <a:spcPct val="115000"/>
              </a:lnSpc>
              <a:spcBef>
                <a:spcPts val="0"/>
              </a:spcBef>
              <a:spcAft>
                <a:spcPts val="0"/>
              </a:spcAft>
              <a:buSzPts val="1200"/>
              <a:buChar char="●"/>
            </a:pPr>
            <a:r>
              <a:rPr lang="en" sz="1200"/>
              <a:t>Impulse to travels from the SA node and through the AV node</a:t>
            </a:r>
            <a:endParaRPr sz="1200"/>
          </a:p>
          <a:p>
            <a:pPr marL="457200" lvl="0" indent="-304800" algn="l" rtl="0">
              <a:lnSpc>
                <a:spcPct val="115000"/>
              </a:lnSpc>
              <a:spcBef>
                <a:spcPts val="0"/>
              </a:spcBef>
              <a:spcAft>
                <a:spcPts val="0"/>
              </a:spcAft>
              <a:buSzPts val="1200"/>
              <a:buChar char="●"/>
            </a:pPr>
            <a:r>
              <a:rPr lang="en" sz="1200"/>
              <a:t>PR segment - the atrioventricular node slows down the action potential</a:t>
            </a:r>
            <a:endParaRPr sz="1200"/>
          </a:p>
          <a:p>
            <a:pPr marL="457200" lvl="0" indent="-304800" algn="l" rtl="0">
              <a:lnSpc>
                <a:spcPct val="115000"/>
              </a:lnSpc>
              <a:spcBef>
                <a:spcPts val="0"/>
              </a:spcBef>
              <a:spcAft>
                <a:spcPts val="0"/>
              </a:spcAft>
              <a:buSzPts val="1200"/>
              <a:buChar char="●"/>
            </a:pPr>
            <a:r>
              <a:rPr lang="en" sz="1200"/>
              <a:t>PR interval = 120-200ms, PR segment = 100ms</a:t>
            </a:r>
            <a:br>
              <a:rPr lang="en" sz="1200"/>
            </a:b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f86119a04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f86119a04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Font typeface="Average"/>
              <a:buChar char="●"/>
            </a:pPr>
            <a:r>
              <a:rPr lang="en" sz="1200">
                <a:latin typeface="Average"/>
                <a:ea typeface="Average"/>
                <a:cs typeface="Average"/>
                <a:sym typeface="Average"/>
              </a:rPr>
              <a:t>Ventricles depolarize, down septum and through walls → contract</a:t>
            </a:r>
            <a:endParaRPr sz="1200">
              <a:latin typeface="Average"/>
              <a:ea typeface="Average"/>
              <a:cs typeface="Average"/>
              <a:sym typeface="Average"/>
            </a:endParaRPr>
          </a:p>
          <a:p>
            <a:pPr marL="457200" lvl="0" indent="-304800" algn="l" rtl="0">
              <a:lnSpc>
                <a:spcPct val="115000"/>
              </a:lnSpc>
              <a:spcBef>
                <a:spcPts val="0"/>
              </a:spcBef>
              <a:spcAft>
                <a:spcPts val="0"/>
              </a:spcAft>
              <a:buClr>
                <a:srgbClr val="000000"/>
              </a:buClr>
              <a:buSzPts val="1200"/>
              <a:buFont typeface="Average"/>
              <a:buChar char="●"/>
            </a:pPr>
            <a:r>
              <a:rPr lang="en" sz="1200">
                <a:latin typeface="Average"/>
                <a:ea typeface="Average"/>
                <a:cs typeface="Average"/>
                <a:sym typeface="Average"/>
              </a:rPr>
              <a:t>The whole complex should last about 80-100ms</a:t>
            </a:r>
            <a:endParaRPr sz="1200">
              <a:latin typeface="Average"/>
              <a:ea typeface="Average"/>
              <a:cs typeface="Average"/>
              <a:sym typeface="Average"/>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f86119a04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4f86119a04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 segment</a:t>
            </a:r>
            <a:endParaRPr/>
          </a:p>
          <a:p>
            <a:pPr marL="457200" lvl="0" indent="-292100" algn="l" rtl="0">
              <a:lnSpc>
                <a:spcPct val="115000"/>
              </a:lnSpc>
              <a:spcBef>
                <a:spcPts val="0"/>
              </a:spcBef>
              <a:spcAft>
                <a:spcPts val="0"/>
              </a:spcAft>
              <a:buClr>
                <a:srgbClr val="000000"/>
              </a:buClr>
              <a:buSzPts val="1000"/>
              <a:buFont typeface="Arial"/>
              <a:buChar char="●"/>
            </a:pPr>
            <a:r>
              <a:rPr lang="en" sz="1000"/>
              <a:t>Ventricles stay depolarized and contracted</a:t>
            </a:r>
            <a:endParaRPr sz="1000"/>
          </a:p>
          <a:p>
            <a:pPr marL="457200" lvl="0" indent="-292100" algn="l" rtl="0">
              <a:lnSpc>
                <a:spcPct val="115000"/>
              </a:lnSpc>
              <a:spcBef>
                <a:spcPts val="0"/>
              </a:spcBef>
              <a:spcAft>
                <a:spcPts val="0"/>
              </a:spcAft>
              <a:buClr>
                <a:srgbClr val="000000"/>
              </a:buClr>
              <a:buSzPts val="1000"/>
              <a:buFont typeface="Arial"/>
              <a:buChar char="●"/>
            </a:pPr>
            <a:r>
              <a:rPr lang="en" sz="1000"/>
              <a:t>Should be isoelectric</a:t>
            </a:r>
            <a:endParaRPr sz="1000"/>
          </a:p>
          <a:p>
            <a:pPr marL="457200" lvl="0" indent="-292100" algn="l" rtl="0">
              <a:lnSpc>
                <a:spcPct val="115000"/>
              </a:lnSpc>
              <a:spcBef>
                <a:spcPts val="0"/>
              </a:spcBef>
              <a:spcAft>
                <a:spcPts val="0"/>
              </a:spcAft>
              <a:buClr>
                <a:srgbClr val="000000"/>
              </a:buClr>
              <a:buSzPts val="1000"/>
              <a:buFont typeface="Arial"/>
              <a:buChar char="●"/>
            </a:pPr>
            <a:r>
              <a:rPr lang="en" sz="1000"/>
              <a:t>Should last for 5-150ms</a:t>
            </a:r>
            <a:endParaRPr sz="1000"/>
          </a:p>
          <a:p>
            <a:pPr marL="0" lvl="0" indent="0" algn="l" rtl="0">
              <a:lnSpc>
                <a:spcPct val="115000"/>
              </a:lnSpc>
              <a:spcBef>
                <a:spcPts val="0"/>
              </a:spcBef>
              <a:spcAft>
                <a:spcPts val="0"/>
              </a:spcAft>
              <a:buNone/>
            </a:pPr>
            <a:r>
              <a:rPr lang="en" sz="1000"/>
              <a:t>T wave</a:t>
            </a:r>
            <a:endParaRPr sz="1000"/>
          </a:p>
          <a:p>
            <a:pPr marL="457200" lvl="0" indent="-304800" algn="l" rtl="0">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Ventricles repolarize and relax, ending ventricular systole</a:t>
            </a: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The repolarization should take about 160ms</a:t>
            </a: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Takes longer to repolarize than depolarize</a:t>
            </a:r>
            <a:endParaRPr sz="1200">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f86119a04_0_9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f86119a04_0_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f86119a04_0_8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f86119a04_0_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For current to flow, the circuit must be closed</a:t>
            </a:r>
            <a:endParaRPr sz="1000"/>
          </a:p>
          <a:p>
            <a:pPr marL="0" lvl="0" indent="0" algn="l" rtl="0">
              <a:spcBef>
                <a:spcPts val="0"/>
              </a:spcBef>
              <a:spcAft>
                <a:spcPts val="0"/>
              </a:spcAft>
              <a:buNone/>
            </a:pPr>
            <a:r>
              <a:rPr lang="en" sz="1000"/>
              <a:t>Circuits have: </a:t>
            </a:r>
            <a:endParaRPr sz="1000"/>
          </a:p>
          <a:p>
            <a:pPr marL="914400" lvl="0" indent="-292100" algn="l" rtl="0">
              <a:spcBef>
                <a:spcPts val="0"/>
              </a:spcBef>
              <a:spcAft>
                <a:spcPts val="0"/>
              </a:spcAft>
              <a:buSzPts val="1000"/>
              <a:buChar char="-"/>
            </a:pPr>
            <a:r>
              <a:rPr lang="en" sz="1000"/>
              <a:t>A </a:t>
            </a:r>
            <a:r>
              <a:rPr lang="en" sz="1000" b="1"/>
              <a:t>source </a:t>
            </a:r>
            <a:r>
              <a:rPr lang="en" sz="1000"/>
              <a:t>of electrical potential (battery or power outlet) </a:t>
            </a:r>
            <a:endParaRPr sz="1000"/>
          </a:p>
          <a:p>
            <a:pPr marL="914400" lvl="0" indent="-292100" algn="l" rtl="0">
              <a:spcBef>
                <a:spcPts val="0"/>
              </a:spcBef>
              <a:spcAft>
                <a:spcPts val="0"/>
              </a:spcAft>
              <a:buSzPts val="1000"/>
              <a:buChar char="-"/>
            </a:pPr>
            <a:r>
              <a:rPr lang="en" sz="1000"/>
              <a:t>A </a:t>
            </a:r>
            <a:r>
              <a:rPr lang="en" sz="1000" b="1"/>
              <a:t>load </a:t>
            </a:r>
            <a:r>
              <a:rPr lang="en" sz="1000"/>
              <a:t>or device that consumes energy (ex. light bulb) </a:t>
            </a:r>
            <a:endParaRPr sz="1000"/>
          </a:p>
          <a:p>
            <a:pPr marL="914400" lvl="0" indent="-292100" algn="l" rtl="0">
              <a:spcBef>
                <a:spcPts val="0"/>
              </a:spcBef>
              <a:spcAft>
                <a:spcPts val="0"/>
              </a:spcAft>
              <a:buSzPts val="1000"/>
              <a:buChar char="-"/>
            </a:pPr>
            <a:r>
              <a:rPr lang="en" sz="1000" b="1"/>
              <a:t>Conductors </a:t>
            </a:r>
            <a:r>
              <a:rPr lang="en" sz="1000"/>
              <a:t>(wires) that form a closed path for the electrons</a:t>
            </a:r>
            <a:endParaRPr sz="10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4f86119a04_0_8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4f86119a04_0_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3"/>
                </a:solidFill>
                <a:latin typeface="Average"/>
                <a:ea typeface="Average"/>
                <a:cs typeface="Average"/>
                <a:sym typeface="Average"/>
              </a:rPr>
              <a:t>Voltage:</a:t>
            </a:r>
            <a:endParaRPr sz="1000">
              <a:solidFill>
                <a:schemeClr val="accent3"/>
              </a:solidFill>
              <a:latin typeface="Average"/>
              <a:ea typeface="Average"/>
              <a:cs typeface="Average"/>
              <a:sym typeface="Average"/>
            </a:endParaRPr>
          </a:p>
          <a:p>
            <a:pPr marL="457200" lvl="0" indent="-292100" algn="l" rtl="0">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A force that pushes current through the circuit.</a:t>
            </a:r>
            <a:endParaRPr sz="1000">
              <a:solidFill>
                <a:schemeClr val="accent3"/>
              </a:solidFill>
              <a:latin typeface="Average"/>
              <a:ea typeface="Average"/>
              <a:cs typeface="Average"/>
              <a:sym typeface="Average"/>
            </a:endParaRPr>
          </a:p>
          <a:p>
            <a:pPr marL="457200" lvl="0" indent="-292100" algn="l" rtl="0">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Achieved using differences in potential (analogous to pressure differences in water pipes)</a:t>
            </a:r>
            <a:endParaRPr sz="1000">
              <a:solidFill>
                <a:schemeClr val="accent3"/>
              </a:solidFill>
              <a:latin typeface="Average"/>
              <a:ea typeface="Average"/>
              <a:cs typeface="Average"/>
              <a:sym typeface="Average"/>
            </a:endParaRPr>
          </a:p>
          <a:p>
            <a:pPr marL="457200" lvl="0" indent="-292100" algn="l" rtl="0">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Electricity flows from </a:t>
            </a:r>
            <a:r>
              <a:rPr lang="en" sz="1000" b="1">
                <a:solidFill>
                  <a:schemeClr val="accent3"/>
                </a:solidFill>
                <a:latin typeface="Average"/>
                <a:ea typeface="Average"/>
                <a:cs typeface="Average"/>
                <a:sym typeface="Average"/>
              </a:rPr>
              <a:t>higher potential</a:t>
            </a:r>
            <a:r>
              <a:rPr lang="en" sz="1000">
                <a:solidFill>
                  <a:schemeClr val="accent3"/>
                </a:solidFill>
                <a:latin typeface="Average"/>
                <a:ea typeface="Average"/>
                <a:cs typeface="Average"/>
                <a:sym typeface="Average"/>
              </a:rPr>
              <a:t> (positive terminal) to </a:t>
            </a:r>
            <a:r>
              <a:rPr lang="en" sz="1000" b="1">
                <a:solidFill>
                  <a:schemeClr val="accent3"/>
                </a:solidFill>
                <a:latin typeface="Average"/>
                <a:ea typeface="Average"/>
                <a:cs typeface="Average"/>
                <a:sym typeface="Average"/>
              </a:rPr>
              <a:t>lower potential </a:t>
            </a:r>
            <a:r>
              <a:rPr lang="en" sz="1000">
                <a:solidFill>
                  <a:schemeClr val="accent3"/>
                </a:solidFill>
                <a:latin typeface="Average"/>
                <a:ea typeface="Average"/>
                <a:cs typeface="Average"/>
                <a:sym typeface="Average"/>
              </a:rPr>
              <a:t>(negative terminal) but electrons actually move the opposite direction </a:t>
            </a:r>
            <a:endParaRPr sz="1000">
              <a:solidFill>
                <a:schemeClr val="accent3"/>
              </a:solidFill>
              <a:latin typeface="Average"/>
              <a:ea typeface="Average"/>
              <a:cs typeface="Average"/>
              <a:sym typeface="Average"/>
            </a:endParaRPr>
          </a:p>
          <a:p>
            <a:pPr marL="457200" lvl="0" indent="-292100" algn="l" rtl="0">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Measured in </a:t>
            </a:r>
            <a:r>
              <a:rPr lang="en" sz="1000" b="1">
                <a:solidFill>
                  <a:schemeClr val="accent3"/>
                </a:solidFill>
                <a:latin typeface="Average"/>
                <a:ea typeface="Average"/>
                <a:cs typeface="Average"/>
                <a:sym typeface="Average"/>
              </a:rPr>
              <a:t>volts (V)</a:t>
            </a:r>
            <a:endParaRPr sz="1000" b="1">
              <a:solidFill>
                <a:schemeClr val="accent3"/>
              </a:solidFill>
              <a:latin typeface="Average"/>
              <a:ea typeface="Average"/>
              <a:cs typeface="Average"/>
              <a:sym typeface="Average"/>
            </a:endParaRPr>
          </a:p>
          <a:p>
            <a:pPr marL="0" lvl="0" indent="0" algn="l" rtl="0">
              <a:spcBef>
                <a:spcPts val="0"/>
              </a:spcBef>
              <a:spcAft>
                <a:spcPts val="0"/>
              </a:spcAft>
              <a:buNone/>
            </a:pPr>
            <a:r>
              <a:rPr lang="en" sz="1000">
                <a:solidFill>
                  <a:schemeClr val="accent3"/>
                </a:solidFill>
                <a:latin typeface="Average"/>
                <a:ea typeface="Average"/>
                <a:cs typeface="Average"/>
                <a:sym typeface="Average"/>
              </a:rPr>
              <a:t>Current </a:t>
            </a:r>
            <a:endParaRPr sz="1000">
              <a:solidFill>
                <a:schemeClr val="accent3"/>
              </a:solidFill>
              <a:latin typeface="Average"/>
              <a:ea typeface="Average"/>
              <a:cs typeface="Average"/>
              <a:sym typeface="Average"/>
            </a:endParaRPr>
          </a:p>
          <a:p>
            <a:pPr marL="457200" lvl="0" indent="-292100" algn="l" rtl="0">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flow of electrons through a circuit but convention wise current is opposite of electron flow</a:t>
            </a:r>
            <a:endParaRPr sz="1000">
              <a:solidFill>
                <a:schemeClr val="accent3"/>
              </a:solidFill>
              <a:latin typeface="Average"/>
              <a:ea typeface="Average"/>
              <a:cs typeface="Average"/>
              <a:sym typeface="Average"/>
            </a:endParaRPr>
          </a:p>
          <a:p>
            <a:pPr marL="457200" lvl="0" indent="-292100" algn="l" rtl="0">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Analogous to water flow in pipe</a:t>
            </a:r>
            <a:endParaRPr sz="1000">
              <a:solidFill>
                <a:schemeClr val="accent3"/>
              </a:solidFill>
              <a:latin typeface="Average"/>
              <a:ea typeface="Average"/>
              <a:cs typeface="Average"/>
              <a:sym typeface="Average"/>
            </a:endParaRPr>
          </a:p>
          <a:p>
            <a:pPr marL="457200" lvl="0" indent="-292100" algn="l" rtl="0">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Represents the amount of charge passing through per second </a:t>
            </a:r>
            <a:endParaRPr sz="1000">
              <a:solidFill>
                <a:schemeClr val="accent3"/>
              </a:solidFill>
              <a:latin typeface="Average"/>
              <a:ea typeface="Average"/>
              <a:cs typeface="Average"/>
              <a:sym typeface="Average"/>
            </a:endParaRPr>
          </a:p>
          <a:p>
            <a:pPr marL="457200" lvl="0" indent="-292100" algn="l" rtl="0">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Measured in </a:t>
            </a:r>
            <a:r>
              <a:rPr lang="en" sz="1000" b="1">
                <a:solidFill>
                  <a:schemeClr val="accent3"/>
                </a:solidFill>
                <a:latin typeface="Average"/>
                <a:ea typeface="Average"/>
                <a:cs typeface="Average"/>
                <a:sym typeface="Average"/>
              </a:rPr>
              <a:t>Amperes (A)</a:t>
            </a:r>
            <a:r>
              <a:rPr lang="en" sz="1000">
                <a:solidFill>
                  <a:schemeClr val="accent3"/>
                </a:solidFill>
                <a:latin typeface="Average"/>
                <a:ea typeface="Average"/>
                <a:cs typeface="Average"/>
                <a:sym typeface="Average"/>
              </a:rPr>
              <a:t>, AKA </a:t>
            </a:r>
            <a:r>
              <a:rPr lang="en" sz="1000" b="1">
                <a:solidFill>
                  <a:schemeClr val="accent3"/>
                </a:solidFill>
                <a:latin typeface="Average"/>
                <a:ea typeface="Average"/>
                <a:cs typeface="Average"/>
                <a:sym typeface="Average"/>
              </a:rPr>
              <a:t>Amps</a:t>
            </a:r>
            <a:r>
              <a:rPr lang="en" sz="1000">
                <a:solidFill>
                  <a:schemeClr val="accent3"/>
                </a:solidFill>
                <a:latin typeface="Average"/>
                <a:ea typeface="Average"/>
                <a:cs typeface="Average"/>
                <a:sym typeface="Average"/>
              </a:rPr>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258598260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25859826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verage"/>
                <a:ea typeface="Average"/>
                <a:cs typeface="Average"/>
                <a:sym typeface="Average"/>
              </a:rPr>
              <a:t>Resistance</a:t>
            </a:r>
            <a:endParaRPr sz="1000">
              <a:latin typeface="Average"/>
              <a:ea typeface="Average"/>
              <a:cs typeface="Average"/>
              <a:sym typeface="Average"/>
            </a:endParaRPr>
          </a:p>
          <a:p>
            <a:pPr marL="457200" lvl="0" indent="-292100" algn="l" rtl="0">
              <a:spcBef>
                <a:spcPts val="0"/>
              </a:spcBef>
              <a:spcAft>
                <a:spcPts val="0"/>
              </a:spcAft>
              <a:buSzPts val="1000"/>
              <a:buFont typeface="Average"/>
              <a:buChar char="●"/>
            </a:pPr>
            <a:r>
              <a:rPr lang="en" sz="1000">
                <a:latin typeface="Average"/>
                <a:ea typeface="Average"/>
                <a:cs typeface="Average"/>
                <a:sym typeface="Average"/>
              </a:rPr>
              <a:t>Analogous to the thinning of a tube</a:t>
            </a:r>
            <a:endParaRPr sz="1000">
              <a:latin typeface="Average"/>
              <a:ea typeface="Average"/>
              <a:cs typeface="Average"/>
              <a:sym typeface="Average"/>
            </a:endParaRPr>
          </a:p>
          <a:p>
            <a:pPr marL="457200" lvl="0" indent="-292100" algn="l" rtl="0">
              <a:spcBef>
                <a:spcPts val="0"/>
              </a:spcBef>
              <a:spcAft>
                <a:spcPts val="0"/>
              </a:spcAft>
              <a:buSzPts val="1000"/>
              <a:buFont typeface="Average"/>
              <a:buChar char="●"/>
            </a:pPr>
            <a:r>
              <a:rPr lang="en" sz="1000" b="1">
                <a:latin typeface="Average"/>
                <a:ea typeface="Average"/>
                <a:cs typeface="Average"/>
                <a:sym typeface="Average"/>
              </a:rPr>
              <a:t>Resistance </a:t>
            </a:r>
            <a:r>
              <a:rPr lang="en" sz="1000">
                <a:latin typeface="Average"/>
                <a:ea typeface="Average"/>
                <a:cs typeface="Average"/>
                <a:sym typeface="Average"/>
              </a:rPr>
              <a:t>depends on the type, cross-sectional area, and temperature of the material </a:t>
            </a:r>
            <a:endParaRPr sz="1000">
              <a:latin typeface="Average"/>
              <a:ea typeface="Average"/>
              <a:cs typeface="Average"/>
              <a:sym typeface="Average"/>
            </a:endParaRPr>
          </a:p>
          <a:p>
            <a:pPr marL="457200" lvl="0" indent="-292100" algn="l" rtl="0">
              <a:spcBef>
                <a:spcPts val="0"/>
              </a:spcBef>
              <a:spcAft>
                <a:spcPts val="0"/>
              </a:spcAft>
              <a:buSzPts val="1000"/>
              <a:buFont typeface="Average"/>
              <a:buChar char="●"/>
            </a:pPr>
            <a:r>
              <a:rPr lang="en" sz="1000">
                <a:latin typeface="Average"/>
                <a:ea typeface="Average"/>
                <a:cs typeface="Average"/>
                <a:sym typeface="Average"/>
              </a:rPr>
              <a:t>Dissipates power as heat</a:t>
            </a:r>
            <a:endParaRPr sz="1000">
              <a:latin typeface="Average"/>
              <a:ea typeface="Average"/>
              <a:cs typeface="Average"/>
              <a:sym typeface="Average"/>
            </a:endParaRPr>
          </a:p>
          <a:p>
            <a:pPr marL="457200" lvl="0" indent="-292100" algn="l" rtl="0">
              <a:spcBef>
                <a:spcPts val="0"/>
              </a:spcBef>
              <a:spcAft>
                <a:spcPts val="0"/>
              </a:spcAft>
              <a:buSzPts val="1000"/>
              <a:buFont typeface="Average"/>
              <a:buChar char="●"/>
            </a:pPr>
            <a:r>
              <a:rPr lang="en" sz="1000">
                <a:latin typeface="Average"/>
                <a:ea typeface="Average"/>
                <a:cs typeface="Average"/>
                <a:sym typeface="Average"/>
              </a:rPr>
              <a:t>Measured in </a:t>
            </a:r>
            <a:r>
              <a:rPr lang="en" sz="1000" b="1">
                <a:latin typeface="Average"/>
                <a:ea typeface="Average"/>
                <a:cs typeface="Average"/>
                <a:sym typeface="Average"/>
              </a:rPr>
              <a:t>Ohms (Ω) </a:t>
            </a:r>
            <a:endParaRPr sz="1000" b="1">
              <a:latin typeface="Average"/>
              <a:ea typeface="Average"/>
              <a:cs typeface="Average"/>
              <a:sym typeface="Average"/>
            </a:endParaRPr>
          </a:p>
          <a:p>
            <a:pPr marL="0" lvl="0" indent="0" algn="l" rtl="0">
              <a:spcBef>
                <a:spcPts val="0"/>
              </a:spcBef>
              <a:spcAft>
                <a:spcPts val="0"/>
              </a:spcAft>
              <a:buNone/>
            </a:pPr>
            <a:r>
              <a:rPr lang="en" sz="1000">
                <a:latin typeface="Average"/>
                <a:ea typeface="Average"/>
                <a:cs typeface="Average"/>
                <a:sym typeface="Average"/>
              </a:rPr>
              <a:t>Capacitors store energy in a circuit and </a:t>
            </a:r>
            <a:r>
              <a:rPr lang="en" sz="1000" u="sng">
                <a:latin typeface="Average"/>
                <a:ea typeface="Average"/>
                <a:cs typeface="Average"/>
                <a:sym typeface="Average"/>
              </a:rPr>
              <a:t>will take time</a:t>
            </a:r>
            <a:r>
              <a:rPr lang="en" sz="1000">
                <a:latin typeface="Average"/>
                <a:ea typeface="Average"/>
                <a:cs typeface="Average"/>
                <a:sym typeface="Average"/>
              </a:rPr>
              <a:t> to charge and discharge </a:t>
            </a:r>
            <a:endParaRPr sz="1000">
              <a:latin typeface="Average"/>
              <a:ea typeface="Average"/>
              <a:cs typeface="Average"/>
              <a:sym typeface="Average"/>
            </a:endParaRPr>
          </a:p>
          <a:p>
            <a:pPr marL="914400" lvl="1" indent="-292100" algn="l" rtl="0">
              <a:spcBef>
                <a:spcPts val="0"/>
              </a:spcBef>
              <a:spcAft>
                <a:spcPts val="0"/>
              </a:spcAft>
              <a:buClr>
                <a:srgbClr val="000000"/>
              </a:buClr>
              <a:buSzPts val="1000"/>
              <a:buFont typeface="Average"/>
              <a:buChar char="-"/>
            </a:pPr>
            <a:r>
              <a:rPr lang="en" sz="1000" b="1">
                <a:latin typeface="Average"/>
                <a:ea typeface="Average"/>
                <a:cs typeface="Average"/>
                <a:sym typeface="Average"/>
              </a:rPr>
              <a:t>Capacitance</a:t>
            </a:r>
            <a:r>
              <a:rPr lang="en" sz="1000">
                <a:latin typeface="Average"/>
                <a:ea typeface="Average"/>
                <a:cs typeface="Average"/>
                <a:sym typeface="Average"/>
              </a:rPr>
              <a:t>: how much charge a capacitor stores per voltage </a:t>
            </a:r>
            <a:endParaRPr sz="1000">
              <a:latin typeface="Average"/>
              <a:ea typeface="Average"/>
              <a:cs typeface="Average"/>
              <a:sym typeface="Average"/>
            </a:endParaRPr>
          </a:p>
          <a:p>
            <a:pPr marL="1371600" lvl="2" indent="-292100" algn="l" rtl="0">
              <a:spcBef>
                <a:spcPts val="0"/>
              </a:spcBef>
              <a:spcAft>
                <a:spcPts val="0"/>
              </a:spcAft>
              <a:buClr>
                <a:srgbClr val="000000"/>
              </a:buClr>
              <a:buSzPts val="1000"/>
              <a:buFont typeface="Average"/>
              <a:buChar char="-"/>
            </a:pPr>
            <a:r>
              <a:rPr lang="en" sz="1000">
                <a:latin typeface="Average"/>
                <a:ea typeface="Average"/>
                <a:cs typeface="Average"/>
                <a:sym typeface="Average"/>
              </a:rPr>
              <a:t>Depends on the capacitor’s geometry and material </a:t>
            </a:r>
            <a:endParaRPr sz="1000">
              <a:latin typeface="Average"/>
              <a:ea typeface="Average"/>
              <a:cs typeface="Average"/>
              <a:sym typeface="Average"/>
            </a:endParaRPr>
          </a:p>
          <a:p>
            <a:pPr marL="1371600" lvl="2" indent="-292100" algn="l" rtl="0">
              <a:lnSpc>
                <a:spcPct val="90000"/>
              </a:lnSpc>
              <a:spcBef>
                <a:spcPts val="0"/>
              </a:spcBef>
              <a:spcAft>
                <a:spcPts val="0"/>
              </a:spcAft>
              <a:buClr>
                <a:srgbClr val="E48312"/>
              </a:buClr>
              <a:buSzPts val="1000"/>
              <a:buFont typeface="Calibri"/>
              <a:buChar char="-"/>
            </a:pPr>
            <a:r>
              <a:rPr lang="en" sz="1000">
                <a:solidFill>
                  <a:srgbClr val="3F3F3F"/>
                </a:solidFill>
                <a:latin typeface="Calibri"/>
                <a:ea typeface="Calibri"/>
                <a:cs typeface="Calibri"/>
                <a:sym typeface="Calibri"/>
              </a:rPr>
              <a:t>Defined by capacitance with units of Farad (F)</a:t>
            </a:r>
            <a:endParaRPr sz="1000">
              <a:solidFill>
                <a:srgbClr val="3F3F3F"/>
              </a:solidFill>
              <a:latin typeface="Calibri"/>
              <a:ea typeface="Calibri"/>
              <a:cs typeface="Calibri"/>
              <a:sym typeface="Calibri"/>
            </a:endParaRPr>
          </a:p>
          <a:p>
            <a:pPr marL="1828800" lvl="3" indent="-292100" algn="l" rtl="0">
              <a:lnSpc>
                <a:spcPct val="90000"/>
              </a:lnSpc>
              <a:spcBef>
                <a:spcPts val="0"/>
              </a:spcBef>
              <a:spcAft>
                <a:spcPts val="0"/>
              </a:spcAft>
              <a:buClr>
                <a:srgbClr val="E48312"/>
              </a:buClr>
              <a:buSzPts val="1000"/>
              <a:buFont typeface="Calibri"/>
              <a:buChar char="-"/>
            </a:pPr>
            <a:r>
              <a:rPr lang="en" sz="1000">
                <a:solidFill>
                  <a:srgbClr val="3F3F3F"/>
                </a:solidFill>
                <a:latin typeface="Calibri"/>
                <a:ea typeface="Calibri"/>
                <a:cs typeface="Calibri"/>
                <a:sym typeface="Calibri"/>
              </a:rPr>
              <a:t>C = Q/V (C = capacitance, Q = charge, V = voltage across two plates)</a:t>
            </a:r>
            <a:endParaRPr sz="1000">
              <a:latin typeface="Average"/>
              <a:ea typeface="Average"/>
              <a:cs typeface="Average"/>
              <a:sym typeface="Average"/>
            </a:endParaRPr>
          </a:p>
          <a:p>
            <a:pPr marL="914400" lvl="1" indent="-292100" algn="l" rtl="0">
              <a:spcBef>
                <a:spcPts val="0"/>
              </a:spcBef>
              <a:spcAft>
                <a:spcPts val="0"/>
              </a:spcAft>
              <a:buClr>
                <a:srgbClr val="000000"/>
              </a:buClr>
              <a:buSzPts val="1000"/>
              <a:buFont typeface="Average"/>
              <a:buChar char="-"/>
            </a:pPr>
            <a:r>
              <a:rPr lang="en" sz="1000">
                <a:latin typeface="Average"/>
                <a:ea typeface="Average"/>
                <a:cs typeface="Average"/>
                <a:sym typeface="Average"/>
              </a:rPr>
              <a:t>Measured in </a:t>
            </a:r>
            <a:r>
              <a:rPr lang="en" sz="1000" b="1">
                <a:latin typeface="Average"/>
                <a:ea typeface="Average"/>
                <a:cs typeface="Average"/>
                <a:sym typeface="Average"/>
              </a:rPr>
              <a:t>Farads (F) </a:t>
            </a:r>
            <a:endParaRPr sz="1000" b="1">
              <a:latin typeface="Average"/>
              <a:ea typeface="Average"/>
              <a:cs typeface="Average"/>
              <a:sym typeface="Average"/>
            </a:endParaRPr>
          </a:p>
          <a:p>
            <a:pPr marL="914400" lvl="1" indent="-292100" algn="l" rtl="0">
              <a:spcBef>
                <a:spcPts val="0"/>
              </a:spcBef>
              <a:spcAft>
                <a:spcPts val="0"/>
              </a:spcAft>
              <a:buClr>
                <a:schemeClr val="accent3"/>
              </a:buClr>
              <a:buSzPts val="1000"/>
              <a:buFont typeface="Average"/>
              <a:buChar char="-"/>
            </a:pPr>
            <a:endParaRPr sz="1000" b="1">
              <a:latin typeface="Average"/>
              <a:ea typeface="Average"/>
              <a:cs typeface="Average"/>
              <a:sym typeface="Average"/>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52585982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52585982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https://www.youtube.com/watch?v=PFeAhLJ1vL0</a:t>
            </a:r>
            <a:r>
              <a:rPr lang="en"/>
              <a:t> </a:t>
            </a:r>
            <a:endParaRPr/>
          </a:p>
          <a:p>
            <a:pPr marL="0" lvl="0" indent="0" algn="l" rtl="0">
              <a:lnSpc>
                <a:spcPct val="115000"/>
              </a:lnSpc>
              <a:spcBef>
                <a:spcPts val="0"/>
              </a:spcBef>
              <a:spcAft>
                <a:spcPts val="0"/>
              </a:spcAft>
              <a:buNone/>
            </a:pPr>
            <a:r>
              <a:rPr lang="en" sz="1000">
                <a:solidFill>
                  <a:srgbClr val="FF0000"/>
                </a:solidFill>
                <a:highlight>
                  <a:srgbClr val="FFFFFF"/>
                </a:highlight>
                <a:latin typeface="Roboto"/>
                <a:ea typeface="Roboto"/>
                <a:cs typeface="Roboto"/>
                <a:sym typeface="Roboto"/>
              </a:rPr>
              <a:t>Beating Cardiomyocytes in Cell Culture</a:t>
            </a:r>
            <a:endParaRPr/>
          </a:p>
          <a:p>
            <a:pPr marL="0" lvl="0" indent="0" algn="l" rtl="0">
              <a:spcBef>
                <a:spcPts val="0"/>
              </a:spcBef>
              <a:spcAft>
                <a:spcPts val="0"/>
              </a:spcAft>
              <a:buNone/>
            </a:pPr>
            <a:r>
              <a:rPr lang="en"/>
              <a:t>What does the heart do? </a:t>
            </a:r>
            <a:endParaRPr/>
          </a:p>
          <a:p>
            <a:pPr marL="0" lvl="0" indent="0" algn="l" rtl="0">
              <a:spcBef>
                <a:spcPts val="0"/>
              </a:spcBef>
              <a:spcAft>
                <a:spcPts val="0"/>
              </a:spcAft>
              <a:buNone/>
            </a:pPr>
            <a:r>
              <a:rPr lang="en"/>
              <a:t>How can we track the heart’s activity?</a:t>
            </a:r>
            <a:endParaRPr/>
          </a:p>
          <a:p>
            <a:pPr marL="0" lvl="0" indent="0" algn="l" rtl="0">
              <a:lnSpc>
                <a:spcPct val="115000"/>
              </a:lnSpc>
              <a:spcBef>
                <a:spcPts val="0"/>
              </a:spcBef>
              <a:spcAft>
                <a:spcPts val="0"/>
              </a:spcAft>
              <a:buClr>
                <a:srgbClr val="000000"/>
              </a:buClr>
              <a:buSzPts val="1100"/>
              <a:buFont typeface="Arial"/>
              <a:buNone/>
            </a:pPr>
            <a:endParaRPr sz="1000">
              <a:solidFill>
                <a:srgbClr val="FF0000"/>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258598260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258598260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verage"/>
                <a:ea typeface="Average"/>
                <a:cs typeface="Average"/>
                <a:sym typeface="Average"/>
              </a:rPr>
              <a:t>Capacitors: </a:t>
            </a:r>
            <a:endParaRPr sz="1000">
              <a:latin typeface="Average"/>
              <a:ea typeface="Average"/>
              <a:cs typeface="Average"/>
              <a:sym typeface="Average"/>
            </a:endParaRPr>
          </a:p>
          <a:p>
            <a:pPr marL="457200" lvl="0" indent="-292100" algn="l" rtl="0">
              <a:spcBef>
                <a:spcPts val="0"/>
              </a:spcBef>
              <a:spcAft>
                <a:spcPts val="0"/>
              </a:spcAft>
              <a:buSzPts val="1000"/>
              <a:buFont typeface="Average"/>
              <a:buChar char="-"/>
            </a:pPr>
            <a:r>
              <a:rPr lang="en" sz="1000">
                <a:latin typeface="Average"/>
                <a:ea typeface="Average"/>
                <a:cs typeface="Average"/>
                <a:sym typeface="Average"/>
              </a:rPr>
              <a:t>Elements that store energy by building up charge on one plate and preventing them from moving to the other plate where it wants to go </a:t>
            </a:r>
            <a:endParaRPr sz="1000">
              <a:latin typeface="Average"/>
              <a:ea typeface="Average"/>
              <a:cs typeface="Average"/>
              <a:sym typeface="Average"/>
            </a:endParaRPr>
          </a:p>
          <a:p>
            <a:pPr marL="914400" lvl="1" indent="-292100" algn="l" rtl="0">
              <a:spcBef>
                <a:spcPts val="0"/>
              </a:spcBef>
              <a:spcAft>
                <a:spcPts val="0"/>
              </a:spcAft>
              <a:buSzPts val="1000"/>
              <a:buFont typeface="Average"/>
              <a:buChar char="-"/>
            </a:pPr>
            <a:r>
              <a:rPr lang="en" sz="1000" i="1">
                <a:latin typeface="Average"/>
                <a:ea typeface="Average"/>
                <a:cs typeface="Average"/>
                <a:sym typeface="Average"/>
              </a:rPr>
              <a:t>Imagine a tube of water with a rubber membrane in the middle. A pump is pushing water towards the left, but the membrane stops molecules from actually moving through. What would happen? </a:t>
            </a:r>
            <a:endParaRPr sz="1000" i="1">
              <a:latin typeface="Average"/>
              <a:ea typeface="Average"/>
              <a:cs typeface="Average"/>
              <a:sym typeface="Average"/>
            </a:endParaRPr>
          </a:p>
          <a:p>
            <a:pPr marL="1371600" lvl="2" indent="-292100" algn="l" rtl="0">
              <a:spcBef>
                <a:spcPts val="0"/>
              </a:spcBef>
              <a:spcAft>
                <a:spcPts val="0"/>
              </a:spcAft>
              <a:buSzPts val="1000"/>
              <a:buFont typeface="Average"/>
              <a:buChar char="-"/>
            </a:pPr>
            <a:r>
              <a:rPr lang="en" sz="1000" i="1">
                <a:latin typeface="Average"/>
                <a:ea typeface="Average"/>
                <a:cs typeface="Average"/>
                <a:sym typeface="Average"/>
              </a:rPr>
              <a:t>The water that’s being pushed against the membrane will start to build up energy because they want to move to the left, but can’t. As the membrane gets stretched further and further, it will reach a point where it can’t be stretched anymore, and water can no longer be pushed through the circuit </a:t>
            </a:r>
            <a:endParaRPr sz="1000" i="1">
              <a:latin typeface="Average"/>
              <a:ea typeface="Average"/>
              <a:cs typeface="Average"/>
              <a:sym typeface="Average"/>
            </a:endParaRPr>
          </a:p>
          <a:p>
            <a:pPr marL="457200" lvl="0" indent="-292100" algn="l" rtl="0">
              <a:spcBef>
                <a:spcPts val="0"/>
              </a:spcBef>
              <a:spcAft>
                <a:spcPts val="0"/>
              </a:spcAft>
              <a:buSzPts val="1000"/>
              <a:buFont typeface="Average"/>
              <a:buChar char="-"/>
            </a:pPr>
            <a:r>
              <a:rPr lang="en" sz="1000">
                <a:latin typeface="Average"/>
                <a:ea typeface="Average"/>
                <a:cs typeface="Average"/>
                <a:sym typeface="Average"/>
              </a:rPr>
              <a:t>Takes time to charge and discharge → this time-dependent behavior gives capacitors special applications in circuits </a:t>
            </a:r>
            <a:endParaRPr sz="1000">
              <a:latin typeface="Average"/>
              <a:ea typeface="Average"/>
              <a:cs typeface="Average"/>
              <a:sym typeface="Averag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f86119a04_0_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f86119a04_0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f86119a04_0_8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f86119a04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 sz="1800">
                <a:solidFill>
                  <a:schemeClr val="accent3"/>
                </a:solidFill>
                <a:latin typeface="Average"/>
                <a:ea typeface="Average"/>
                <a:cs typeface="Average"/>
                <a:sym typeface="Average"/>
              </a:rPr>
              <a:t>Symbols are used to identify components of circuits in electrical  diagrams, sometime more than one symbol denotes the same thing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f86119a04_0_8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4f86119a04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t>Series</a:t>
            </a:r>
            <a:endParaRPr sz="1000"/>
          </a:p>
          <a:p>
            <a:pPr marL="457200" lvl="0" indent="-292100" algn="l" rtl="0">
              <a:lnSpc>
                <a:spcPct val="100000"/>
              </a:lnSpc>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Components in a row</a:t>
            </a:r>
            <a:endParaRPr sz="1000">
              <a:solidFill>
                <a:schemeClr val="accent3"/>
              </a:solidFill>
              <a:latin typeface="Average"/>
              <a:ea typeface="Average"/>
              <a:cs typeface="Average"/>
              <a:sym typeface="Average"/>
            </a:endParaRPr>
          </a:p>
          <a:p>
            <a:pPr marL="457200" lvl="0" indent="-292100" algn="l" rtl="0">
              <a:lnSpc>
                <a:spcPct val="100000"/>
              </a:lnSpc>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If one bulb goes out, all three will</a:t>
            </a:r>
            <a:endParaRPr sz="1000">
              <a:solidFill>
                <a:schemeClr val="accent3"/>
              </a:solidFill>
              <a:latin typeface="Average"/>
              <a:ea typeface="Average"/>
              <a:cs typeface="Average"/>
              <a:sym typeface="Average"/>
            </a:endParaRPr>
          </a:p>
          <a:p>
            <a:pPr marL="457200" lvl="0" indent="-292100" algn="l" rtl="0">
              <a:lnSpc>
                <a:spcPct val="100000"/>
              </a:lnSpc>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1 path for electricity, voltage is split across components  </a:t>
            </a:r>
            <a:endParaRPr sz="1000">
              <a:solidFill>
                <a:schemeClr val="accent3"/>
              </a:solidFill>
              <a:latin typeface="Average"/>
              <a:ea typeface="Average"/>
              <a:cs typeface="Average"/>
              <a:sym typeface="Average"/>
            </a:endParaRPr>
          </a:p>
          <a:p>
            <a:pPr marL="457200" lvl="0" indent="-292100" algn="l" rtl="0">
              <a:lnSpc>
                <a:spcPct val="100000"/>
              </a:lnSpc>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Current is the same through all components</a:t>
            </a:r>
            <a:endParaRPr sz="1000">
              <a:solidFill>
                <a:schemeClr val="accent3"/>
              </a:solidFill>
              <a:latin typeface="Average"/>
              <a:ea typeface="Average"/>
              <a:cs typeface="Average"/>
              <a:sym typeface="Average"/>
            </a:endParaRPr>
          </a:p>
          <a:p>
            <a:pPr marL="0" lvl="0" indent="0" algn="l" rtl="0">
              <a:lnSpc>
                <a:spcPct val="100000"/>
              </a:lnSpc>
              <a:spcBef>
                <a:spcPts val="0"/>
              </a:spcBef>
              <a:spcAft>
                <a:spcPts val="0"/>
              </a:spcAft>
              <a:buNone/>
            </a:pPr>
            <a:r>
              <a:rPr lang="en" sz="1000">
                <a:latin typeface="Average"/>
                <a:ea typeface="Average"/>
                <a:cs typeface="Average"/>
                <a:sym typeface="Average"/>
              </a:rPr>
              <a:t>Parallel</a:t>
            </a:r>
            <a:endParaRPr sz="1000">
              <a:latin typeface="Average"/>
              <a:ea typeface="Average"/>
              <a:cs typeface="Average"/>
              <a:sym typeface="Average"/>
            </a:endParaRPr>
          </a:p>
          <a:p>
            <a:pPr marL="457200" lvl="0" indent="-292100" algn="l" rtl="0">
              <a:lnSpc>
                <a:spcPct val="100000"/>
              </a:lnSpc>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Many paths for electricity with common electrical points </a:t>
            </a:r>
            <a:endParaRPr sz="1000">
              <a:solidFill>
                <a:schemeClr val="accent3"/>
              </a:solidFill>
              <a:latin typeface="Average"/>
              <a:ea typeface="Average"/>
              <a:cs typeface="Average"/>
              <a:sym typeface="Average"/>
            </a:endParaRPr>
          </a:p>
          <a:p>
            <a:pPr marL="457200" lvl="0" indent="-292100" algn="l" rtl="0">
              <a:lnSpc>
                <a:spcPct val="100000"/>
              </a:lnSpc>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If one bulb goes out, the others will not</a:t>
            </a:r>
            <a:endParaRPr sz="1000">
              <a:solidFill>
                <a:schemeClr val="accent3"/>
              </a:solidFill>
              <a:latin typeface="Average"/>
              <a:ea typeface="Average"/>
              <a:cs typeface="Average"/>
              <a:sym typeface="Average"/>
            </a:endParaRPr>
          </a:p>
          <a:p>
            <a:pPr marL="457200" lvl="0" indent="-292100" algn="l" rtl="0">
              <a:lnSpc>
                <a:spcPct val="100000"/>
              </a:lnSpc>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Voltage is the same in each component, current is split between each component</a:t>
            </a:r>
            <a:endParaRPr sz="1000">
              <a:solidFill>
                <a:schemeClr val="accent3"/>
              </a:solidFill>
              <a:latin typeface="Average"/>
              <a:ea typeface="Average"/>
              <a:cs typeface="Average"/>
              <a:sym typeface="Average"/>
            </a:endParaRPr>
          </a:p>
          <a:p>
            <a:pPr marL="0" lvl="0" indent="0" algn="l" rtl="0">
              <a:lnSpc>
                <a:spcPct val="100000"/>
              </a:lnSpc>
              <a:spcBef>
                <a:spcPts val="0"/>
              </a:spcBef>
              <a:spcAft>
                <a:spcPts val="0"/>
              </a:spcAft>
              <a:buNone/>
            </a:pPr>
            <a:endParaRPr sz="1000">
              <a:latin typeface="Average"/>
              <a:ea typeface="Average"/>
              <a:cs typeface="Average"/>
              <a:sym typeface="Average"/>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f86119a04_0_9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4f86119a04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4f86119a04_0_9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4f86119a04_0_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f86119a04_0_9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4f86119a04_0_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chemeClr val="accent3"/>
                </a:solidFill>
                <a:latin typeface="Average"/>
                <a:ea typeface="Average"/>
                <a:cs typeface="Average"/>
                <a:sym typeface="Average"/>
              </a:rPr>
              <a:t>Measured on a voltmeter</a:t>
            </a:r>
            <a:endParaRPr sz="1000">
              <a:solidFill>
                <a:schemeClr val="accent3"/>
              </a:solidFill>
              <a:latin typeface="Average"/>
              <a:ea typeface="Average"/>
              <a:cs typeface="Average"/>
              <a:sym typeface="Average"/>
            </a:endParaRPr>
          </a:p>
          <a:p>
            <a:pPr marL="457200" lvl="0" indent="-292100" algn="l" rtl="0">
              <a:lnSpc>
                <a:spcPct val="100000"/>
              </a:lnSpc>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Must be measured in parallel to the components </a:t>
            </a:r>
            <a:endParaRPr sz="1000">
              <a:solidFill>
                <a:schemeClr val="accent3"/>
              </a:solidFill>
              <a:latin typeface="Average"/>
              <a:ea typeface="Average"/>
              <a:cs typeface="Average"/>
              <a:sym typeface="Average"/>
            </a:endParaRPr>
          </a:p>
          <a:p>
            <a:pPr marL="0" lvl="0" indent="0" algn="l" rtl="0">
              <a:lnSpc>
                <a:spcPct val="100000"/>
              </a:lnSpc>
              <a:spcBef>
                <a:spcPts val="0"/>
              </a:spcBef>
              <a:spcAft>
                <a:spcPts val="0"/>
              </a:spcAft>
              <a:buNone/>
            </a:pPr>
            <a:r>
              <a:rPr lang="en" sz="1000">
                <a:solidFill>
                  <a:schemeClr val="accent3"/>
                </a:solidFill>
                <a:latin typeface="Average"/>
                <a:ea typeface="Average"/>
                <a:cs typeface="Average"/>
                <a:sym typeface="Average"/>
              </a:rPr>
              <a:t>Measured on an ammeter </a:t>
            </a:r>
            <a:endParaRPr sz="1000">
              <a:solidFill>
                <a:schemeClr val="accent3"/>
              </a:solidFill>
              <a:latin typeface="Average"/>
              <a:ea typeface="Average"/>
              <a:cs typeface="Average"/>
              <a:sym typeface="Average"/>
            </a:endParaRPr>
          </a:p>
          <a:p>
            <a:pPr marL="457200" lvl="0" indent="-292100" algn="l" rtl="0">
              <a:lnSpc>
                <a:spcPct val="100000"/>
              </a:lnSpc>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Must be measured in series with the components</a:t>
            </a:r>
            <a:endParaRPr sz="1000">
              <a:solidFill>
                <a:schemeClr val="accent3"/>
              </a:solidFill>
              <a:latin typeface="Average"/>
              <a:ea typeface="Average"/>
              <a:cs typeface="Average"/>
              <a:sym typeface="Average"/>
            </a:endParaRPr>
          </a:p>
          <a:p>
            <a:pPr marL="0" lvl="0" indent="0" algn="l" rtl="0">
              <a:lnSpc>
                <a:spcPct val="100000"/>
              </a:lnSpc>
              <a:spcBef>
                <a:spcPts val="0"/>
              </a:spcBef>
              <a:spcAft>
                <a:spcPts val="0"/>
              </a:spcAft>
              <a:buNone/>
            </a:pPr>
            <a:r>
              <a:rPr lang="en" sz="1000">
                <a:solidFill>
                  <a:schemeClr val="accent3"/>
                </a:solidFill>
                <a:latin typeface="Average"/>
                <a:ea typeface="Average"/>
                <a:cs typeface="Average"/>
                <a:sym typeface="Average"/>
              </a:rPr>
              <a:t>Measure on an ohmmeter</a:t>
            </a:r>
            <a:endParaRPr sz="1000">
              <a:solidFill>
                <a:schemeClr val="accent3"/>
              </a:solidFill>
              <a:latin typeface="Average"/>
              <a:ea typeface="Average"/>
              <a:cs typeface="Average"/>
              <a:sym typeface="Average"/>
            </a:endParaRPr>
          </a:p>
          <a:p>
            <a:pPr marL="457200" lvl="0" indent="-292100" algn="l" rtl="0">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Must be measured in parallel to the components (SAME AS VOLTAGE)</a:t>
            </a:r>
            <a:endParaRPr sz="1000">
              <a:solidFill>
                <a:schemeClr val="accent3"/>
              </a:solidFill>
              <a:latin typeface="Average"/>
              <a:ea typeface="Average"/>
              <a:cs typeface="Average"/>
              <a:sym typeface="Average"/>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4f86119a04_0_5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4f86119a04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talk about signals, we often think about waves. What are some important features of a wave? </a:t>
            </a:r>
            <a:endParaRPr/>
          </a:p>
          <a:p>
            <a:pPr marL="457200" lvl="0" indent="-298450" algn="l" rtl="0">
              <a:spcBef>
                <a:spcPts val="0"/>
              </a:spcBef>
              <a:spcAft>
                <a:spcPts val="0"/>
              </a:spcAft>
              <a:buSzPts val="1100"/>
              <a:buChar char="-"/>
            </a:pPr>
            <a:r>
              <a:rPr lang="en"/>
              <a:t>Amplitude -- the maximum displacement of the wave </a:t>
            </a:r>
            <a:endParaRPr/>
          </a:p>
          <a:p>
            <a:pPr marL="457200" lvl="0" indent="-298450" algn="l" rtl="0">
              <a:spcBef>
                <a:spcPts val="0"/>
              </a:spcBef>
              <a:spcAft>
                <a:spcPts val="0"/>
              </a:spcAft>
              <a:buSzPts val="1100"/>
              <a:buChar char="-"/>
            </a:pPr>
            <a:r>
              <a:rPr lang="en"/>
              <a:t>Wavelength -- how long a full cycle takes </a:t>
            </a:r>
            <a:endParaRPr/>
          </a:p>
          <a:p>
            <a:pPr marL="457200" lvl="0" indent="-298450" algn="l" rtl="0">
              <a:spcBef>
                <a:spcPts val="0"/>
              </a:spcBef>
              <a:spcAft>
                <a:spcPts val="0"/>
              </a:spcAft>
              <a:buSzPts val="1100"/>
              <a:buChar char="-"/>
            </a:pPr>
            <a:r>
              <a:rPr lang="en"/>
              <a:t>What about frequency? (ask students what frequency means, its relationship to wavelength) </a:t>
            </a:r>
            <a:endParaRPr/>
          </a:p>
          <a:p>
            <a:pPr marL="0" lvl="0" indent="0" algn="l" rtl="0">
              <a:spcBef>
                <a:spcPts val="0"/>
              </a:spcBef>
              <a:spcAft>
                <a:spcPts val="0"/>
              </a:spcAft>
              <a:buNone/>
            </a:pPr>
            <a:endParaRPr/>
          </a:p>
          <a:p>
            <a:pPr marL="0" lvl="0" indent="0" algn="l" rtl="0">
              <a:spcBef>
                <a:spcPts val="0"/>
              </a:spcBef>
              <a:spcAft>
                <a:spcPts val="0"/>
              </a:spcAft>
              <a:buNone/>
            </a:pPr>
            <a:r>
              <a:rPr lang="en"/>
              <a:t>So ideally, we get nice clean curves like the one shown here, but in reality, the signals we measure are not always clean and easy to interpret. </a:t>
            </a:r>
            <a:endParaRPr/>
          </a:p>
          <a:p>
            <a:pPr marL="0" lvl="0" indent="0" algn="l" rtl="0">
              <a:spcBef>
                <a:spcPts val="0"/>
              </a:spcBef>
              <a:spcAft>
                <a:spcPts val="0"/>
              </a:spcAft>
              <a:buNone/>
            </a:pPr>
            <a:r>
              <a:rPr lang="en"/>
              <a:t>Draw on a board: what happens if there is noise present? </a:t>
            </a:r>
            <a:endParaRPr/>
          </a:p>
          <a:p>
            <a:pPr marL="457200" lvl="0" indent="-298450" algn="l" rtl="0">
              <a:spcBef>
                <a:spcPts val="0"/>
              </a:spcBef>
              <a:spcAft>
                <a:spcPts val="0"/>
              </a:spcAft>
              <a:buSzPts val="1100"/>
              <a:buAutoNum type="arabicPeriod"/>
            </a:pPr>
            <a:r>
              <a:rPr lang="en"/>
              <a:t>Draw “target” signal (low frequency, high amplitude) </a:t>
            </a:r>
            <a:endParaRPr/>
          </a:p>
          <a:p>
            <a:pPr marL="457200" lvl="0" indent="-298450" algn="l" rtl="0">
              <a:spcBef>
                <a:spcPts val="0"/>
              </a:spcBef>
              <a:spcAft>
                <a:spcPts val="0"/>
              </a:spcAft>
              <a:buSzPts val="1100"/>
              <a:buAutoNum type="arabicPeriod"/>
            </a:pPr>
            <a:r>
              <a:rPr lang="en"/>
              <a:t>Draw “noise” signal (high frequency, low amplitude)</a:t>
            </a:r>
            <a:endParaRPr/>
          </a:p>
          <a:p>
            <a:pPr marL="457200" lvl="0" indent="-298450" algn="l" rtl="0">
              <a:spcBef>
                <a:spcPts val="0"/>
              </a:spcBef>
              <a:spcAft>
                <a:spcPts val="0"/>
              </a:spcAft>
              <a:buSzPts val="1100"/>
              <a:buAutoNum type="arabicPeriod"/>
            </a:pPr>
            <a:r>
              <a:rPr lang="en"/>
              <a:t>Superimpose the two → result is a noisy ‘target’ signal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4f86119a04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4f86119a04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00000"/>
              </a:lnSpc>
              <a:spcBef>
                <a:spcPts val="0"/>
              </a:spcBef>
              <a:spcAft>
                <a:spcPts val="0"/>
              </a:spcAft>
              <a:buClr>
                <a:srgbClr val="000000"/>
              </a:buClr>
              <a:buSzPts val="1000"/>
              <a:buFont typeface="Times New Roman"/>
              <a:buChar char="●"/>
            </a:pPr>
            <a:r>
              <a:rPr lang="en" sz="1000">
                <a:latin typeface="Times New Roman"/>
                <a:ea typeface="Times New Roman"/>
                <a:cs typeface="Times New Roman"/>
                <a:sym typeface="Times New Roman"/>
              </a:rPr>
              <a:t>Noise = any unwanted modifications to a signal </a:t>
            </a:r>
            <a:endParaRPr sz="1000">
              <a:latin typeface="Times New Roman"/>
              <a:ea typeface="Times New Roman"/>
              <a:cs typeface="Times New Roman"/>
              <a:sym typeface="Times New Roman"/>
            </a:endParaRPr>
          </a:p>
          <a:p>
            <a:pPr marL="457200" lvl="0" indent="-292100" algn="l" rtl="0">
              <a:lnSpc>
                <a:spcPct val="100000"/>
              </a:lnSpc>
              <a:spcBef>
                <a:spcPts val="0"/>
              </a:spcBef>
              <a:spcAft>
                <a:spcPts val="0"/>
              </a:spcAft>
              <a:buClr>
                <a:srgbClr val="000000"/>
              </a:buClr>
              <a:buSzPts val="1000"/>
              <a:buFont typeface="Times New Roman"/>
              <a:buChar char="●"/>
            </a:pPr>
            <a:r>
              <a:rPr lang="en" sz="1000">
                <a:latin typeface="Times New Roman"/>
                <a:ea typeface="Times New Roman"/>
                <a:cs typeface="Times New Roman"/>
                <a:sym typeface="Times New Roman"/>
              </a:rPr>
              <a:t>Examples/sources of noise:</a:t>
            </a:r>
            <a:endParaRPr sz="1000">
              <a:latin typeface="Times New Roman"/>
              <a:ea typeface="Times New Roman"/>
              <a:cs typeface="Times New Roman"/>
              <a:sym typeface="Times New Roman"/>
            </a:endParaRPr>
          </a:p>
          <a:p>
            <a:pPr marL="914400" lvl="1" indent="-292100" algn="l" rtl="0">
              <a:lnSpc>
                <a:spcPct val="100000"/>
              </a:lnSpc>
              <a:spcBef>
                <a:spcPts val="0"/>
              </a:spcBef>
              <a:spcAft>
                <a:spcPts val="0"/>
              </a:spcAft>
              <a:buClr>
                <a:srgbClr val="000000"/>
              </a:buClr>
              <a:buSzPts val="1000"/>
              <a:buFont typeface="Times New Roman"/>
              <a:buChar char="○"/>
            </a:pPr>
            <a:r>
              <a:rPr lang="en" sz="1000">
                <a:latin typeface="Times New Roman"/>
                <a:ea typeface="Times New Roman"/>
                <a:cs typeface="Times New Roman"/>
                <a:sym typeface="Times New Roman"/>
              </a:rPr>
              <a:t>Power outlets </a:t>
            </a:r>
            <a:endParaRPr sz="1000">
              <a:latin typeface="Times New Roman"/>
              <a:ea typeface="Times New Roman"/>
              <a:cs typeface="Times New Roman"/>
              <a:sym typeface="Times New Roman"/>
            </a:endParaRPr>
          </a:p>
          <a:p>
            <a:pPr marL="914400" lvl="1" indent="-292100" algn="l" rtl="0">
              <a:lnSpc>
                <a:spcPct val="100000"/>
              </a:lnSpc>
              <a:spcBef>
                <a:spcPts val="0"/>
              </a:spcBef>
              <a:spcAft>
                <a:spcPts val="0"/>
              </a:spcAft>
              <a:buClr>
                <a:srgbClr val="000000"/>
              </a:buClr>
              <a:buSzPts val="1000"/>
              <a:buFont typeface="Times New Roman"/>
              <a:buChar char="○"/>
            </a:pPr>
            <a:r>
              <a:rPr lang="en" sz="1000">
                <a:latin typeface="Times New Roman"/>
                <a:ea typeface="Times New Roman"/>
                <a:cs typeface="Times New Roman"/>
                <a:sym typeface="Times New Roman"/>
              </a:rPr>
              <a:t>Static on the radio</a:t>
            </a:r>
            <a:endParaRPr sz="1000">
              <a:latin typeface="Times New Roman"/>
              <a:ea typeface="Times New Roman"/>
              <a:cs typeface="Times New Roman"/>
              <a:sym typeface="Times New Roman"/>
            </a:endParaRPr>
          </a:p>
          <a:p>
            <a:pPr marL="914400" lvl="1" indent="-292100" algn="l" rtl="0">
              <a:lnSpc>
                <a:spcPct val="100000"/>
              </a:lnSpc>
              <a:spcBef>
                <a:spcPts val="0"/>
              </a:spcBef>
              <a:spcAft>
                <a:spcPts val="0"/>
              </a:spcAft>
              <a:buClr>
                <a:srgbClr val="000000"/>
              </a:buClr>
              <a:buSzPts val="1000"/>
              <a:buFont typeface="Times New Roman"/>
              <a:buChar char="○"/>
            </a:pPr>
            <a:r>
              <a:rPr lang="en" sz="1000">
                <a:latin typeface="Times New Roman"/>
                <a:ea typeface="Times New Roman"/>
                <a:cs typeface="Times New Roman"/>
                <a:sym typeface="Times New Roman"/>
              </a:rPr>
              <a:t>Grainy images </a:t>
            </a:r>
            <a:endParaRPr sz="1000">
              <a:latin typeface="Times New Roman"/>
              <a:ea typeface="Times New Roman"/>
              <a:cs typeface="Times New Roman"/>
              <a:sym typeface="Times New Roman"/>
            </a:endParaRPr>
          </a:p>
          <a:p>
            <a:pPr marL="457200" lvl="0" indent="-292100" algn="l" rtl="0">
              <a:lnSpc>
                <a:spcPct val="100000"/>
              </a:lnSpc>
              <a:spcBef>
                <a:spcPts val="0"/>
              </a:spcBef>
              <a:spcAft>
                <a:spcPts val="0"/>
              </a:spcAft>
              <a:buClr>
                <a:schemeClr val="accent3"/>
              </a:buClr>
              <a:buSzPts val="1000"/>
              <a:buFont typeface="Times New Roman"/>
              <a:buChar char="●"/>
            </a:pPr>
            <a:r>
              <a:rPr lang="en" sz="1000">
                <a:solidFill>
                  <a:schemeClr val="accent3"/>
                </a:solidFill>
                <a:latin typeface="Times New Roman"/>
                <a:ea typeface="Times New Roman"/>
                <a:cs typeface="Times New Roman"/>
                <a:sym typeface="Times New Roman"/>
              </a:rPr>
              <a:t>Signals can be filtered to remove noise</a:t>
            </a:r>
            <a:endParaRPr sz="1000">
              <a:solidFill>
                <a:schemeClr val="accent3"/>
              </a:solidFill>
              <a:latin typeface="Times New Roman"/>
              <a:ea typeface="Times New Roman"/>
              <a:cs typeface="Times New Roman"/>
              <a:sym typeface="Times New Roman"/>
            </a:endParaRPr>
          </a:p>
          <a:p>
            <a:pPr marL="457200" lvl="0" indent="-292100" algn="l" rtl="0">
              <a:lnSpc>
                <a:spcPct val="100000"/>
              </a:lnSpc>
              <a:spcBef>
                <a:spcPts val="0"/>
              </a:spcBef>
              <a:spcAft>
                <a:spcPts val="0"/>
              </a:spcAft>
              <a:buClr>
                <a:schemeClr val="accent3"/>
              </a:buClr>
              <a:buSzPts val="1000"/>
              <a:buFont typeface="Times New Roman"/>
              <a:buChar char="●"/>
            </a:pPr>
            <a:r>
              <a:rPr lang="en" sz="1000">
                <a:solidFill>
                  <a:schemeClr val="accent3"/>
                </a:solidFill>
                <a:latin typeface="Times New Roman"/>
                <a:ea typeface="Times New Roman"/>
                <a:cs typeface="Times New Roman"/>
                <a:sym typeface="Times New Roman"/>
              </a:rPr>
              <a:t>What we observe is a sum of noise and the signal we want</a:t>
            </a:r>
            <a:endParaRPr sz="1000">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f86119a04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f86119a04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Clr>
                <a:schemeClr val="accent3"/>
              </a:buClr>
              <a:buSzPts val="1000"/>
              <a:buFont typeface="Arial"/>
              <a:buChar char="●"/>
            </a:pPr>
            <a:r>
              <a:rPr lang="en" sz="1000">
                <a:solidFill>
                  <a:schemeClr val="accent3"/>
                </a:solidFill>
              </a:rPr>
              <a:t>EMG - electrical activity of other muscles - 10KHz</a:t>
            </a:r>
            <a:endParaRPr sz="1000">
              <a:solidFill>
                <a:schemeClr val="accent3"/>
              </a:solidFill>
            </a:endParaRPr>
          </a:p>
          <a:p>
            <a:pPr marL="457200" lvl="0" indent="-292100" algn="l" rtl="0">
              <a:spcBef>
                <a:spcPts val="0"/>
              </a:spcBef>
              <a:spcAft>
                <a:spcPts val="0"/>
              </a:spcAft>
              <a:buClr>
                <a:schemeClr val="accent3"/>
              </a:buClr>
              <a:buSzPts val="1000"/>
              <a:buFont typeface="Arial"/>
              <a:buChar char="●"/>
            </a:pPr>
            <a:r>
              <a:rPr lang="en" sz="1000">
                <a:solidFill>
                  <a:schemeClr val="accent3"/>
                </a:solidFill>
              </a:rPr>
              <a:t>Power line - electromagnetic field interference by the power line or other machines and improper grounding - 50-60Hz</a:t>
            </a:r>
            <a:endParaRPr sz="1000">
              <a:solidFill>
                <a:schemeClr val="accent3"/>
              </a:solidFill>
            </a:endParaRPr>
          </a:p>
          <a:p>
            <a:pPr marL="457200" lvl="0" indent="-292100" algn="l" rtl="0">
              <a:spcBef>
                <a:spcPts val="0"/>
              </a:spcBef>
              <a:spcAft>
                <a:spcPts val="0"/>
              </a:spcAft>
              <a:buClr>
                <a:schemeClr val="accent3"/>
              </a:buClr>
              <a:buSzPts val="1000"/>
              <a:buFont typeface="Arial"/>
              <a:buChar char="●"/>
            </a:pPr>
            <a:r>
              <a:rPr lang="en" sz="1000">
                <a:solidFill>
                  <a:schemeClr val="accent3"/>
                </a:solidFill>
              </a:rPr>
              <a:t>Baseline wander - movement and respiration - 1Hz</a:t>
            </a:r>
            <a:endParaRPr sz="1000"/>
          </a:p>
          <a:p>
            <a:pPr marL="0" lvl="0" indent="0" algn="l" rtl="0">
              <a:lnSpc>
                <a:spcPct val="100000"/>
              </a:lnSpc>
              <a:spcBef>
                <a:spcPts val="0"/>
              </a:spcBef>
              <a:spcAft>
                <a:spcPts val="0"/>
              </a:spcAft>
              <a:buNone/>
            </a:pPr>
            <a:r>
              <a:rPr lang="en" sz="1000"/>
              <a:t>Within our own bodies, what else is generating action potentials besides the heart? (Muscles) </a:t>
            </a:r>
            <a:endParaRPr sz="1000"/>
          </a:p>
          <a:p>
            <a:pPr marL="0" lvl="0" indent="0" algn="l" rtl="0">
              <a:lnSpc>
                <a:spcPct val="100000"/>
              </a:lnSpc>
              <a:spcBef>
                <a:spcPts val="0"/>
              </a:spcBef>
              <a:spcAft>
                <a:spcPts val="0"/>
              </a:spcAft>
              <a:buNone/>
            </a:pPr>
            <a:r>
              <a:rPr lang="en" sz="1000"/>
              <a:t>If you look around the room, there are tons of outlets → these outlets produce voltages at around 50 Hz that can also be picked up</a:t>
            </a:r>
            <a:endParaRPr sz="1000"/>
          </a:p>
          <a:p>
            <a:pPr marL="0" lvl="0" indent="0" algn="l" rtl="0">
              <a:lnSpc>
                <a:spcPct val="100000"/>
              </a:lnSpc>
              <a:spcBef>
                <a:spcPts val="0"/>
              </a:spcBef>
              <a:spcAft>
                <a:spcPts val="0"/>
              </a:spcAft>
              <a:buNone/>
            </a:pPr>
            <a:r>
              <a:rPr lang="en" sz="1000"/>
              <a:t>Baseline wander → what does your body naturally do at a frequency of around 1 Hz that would also produce noise? (breathing, involves muscle contraction/relaxation) </a:t>
            </a:r>
            <a:endParaRPr sz="1000"/>
          </a:p>
          <a:p>
            <a:pPr marL="0" lvl="0" indent="0" algn="l" rtl="0">
              <a:lnSpc>
                <a:spcPct val="100000"/>
              </a:lnSpc>
              <a:spcBef>
                <a:spcPts val="0"/>
              </a:spcBef>
              <a:spcAft>
                <a:spcPts val="0"/>
              </a:spcAft>
              <a:buNone/>
            </a:pPr>
            <a:endParaRPr sz="1000"/>
          </a:p>
          <a:p>
            <a:pPr marL="0" lvl="0" indent="0" algn="l" rtl="0">
              <a:lnSpc>
                <a:spcPct val="100000"/>
              </a:lnSpc>
              <a:spcBef>
                <a:spcPts val="0"/>
              </a:spcBef>
              <a:spcAft>
                <a:spcPts val="0"/>
              </a:spcAft>
              <a:buNone/>
            </a:pPr>
            <a:r>
              <a:rPr lang="en" sz="1000"/>
              <a:t>Frequency Range of an EKG: 20-400Hz</a:t>
            </a:r>
            <a:endParaRPr sz="1000"/>
          </a:p>
          <a:p>
            <a:pPr marL="0" lvl="0" indent="0" algn="l" rtl="0">
              <a:lnSpc>
                <a:spcPct val="100000"/>
              </a:lnSpc>
              <a:spcBef>
                <a:spcPts val="0"/>
              </a:spcBef>
              <a:spcAft>
                <a:spcPts val="0"/>
              </a:spcAft>
              <a:buNone/>
            </a:pPr>
            <a:r>
              <a:rPr lang="en" sz="1000"/>
              <a:t>Amplitude Range: 0-3.0mV</a:t>
            </a:r>
            <a:endParaRPr sz="1000"/>
          </a:p>
          <a:p>
            <a:pPr marL="0" lvl="0" indent="0" algn="l" rtl="0">
              <a:spcBef>
                <a:spcPts val="0"/>
              </a:spcBef>
              <a:spcAft>
                <a:spcPts val="0"/>
              </a:spcAft>
              <a:buClr>
                <a:srgbClr val="000000"/>
              </a:buClr>
              <a:buSzPts val="1100"/>
              <a:buFont typeface="Arial"/>
              <a:buNone/>
            </a:pPr>
            <a:r>
              <a:rPr lang="en" sz="1000"/>
              <a:t>How can we get rid of noise that is very high frequency (&gt; 400 Hz)?</a:t>
            </a:r>
            <a:endParaRPr sz="1000"/>
          </a:p>
          <a:p>
            <a:pPr marL="0" lvl="0" indent="0" algn="l" rtl="0">
              <a:spcBef>
                <a:spcPts val="0"/>
              </a:spcBef>
              <a:spcAft>
                <a:spcPts val="0"/>
              </a:spcAft>
              <a:buClr>
                <a:srgbClr val="000000"/>
              </a:buClr>
              <a:buSzPts val="1100"/>
              <a:buFont typeface="Arial"/>
              <a:buNone/>
            </a:pPr>
            <a:r>
              <a:rPr lang="en" sz="1000"/>
              <a:t>How can we increase the amplitude of the signal so that it’s detectable?  </a:t>
            </a:r>
            <a:endParaRPr sz="1000"/>
          </a:p>
          <a:p>
            <a:pPr marL="0" lvl="0" indent="0" algn="l" rtl="0">
              <a:spcBef>
                <a:spcPts val="0"/>
              </a:spcBef>
              <a:spcAft>
                <a:spcPts val="0"/>
              </a:spcAft>
              <a:buClr>
                <a:srgbClr val="000000"/>
              </a:buClr>
              <a:buSzPts val="1100"/>
              <a:buFont typeface="Arial"/>
              <a:buNone/>
            </a:pPr>
            <a:r>
              <a:rPr lang="en" sz="1000"/>
              <a:t>Can we use low-pass filters to remove 60 Hz noise?  </a:t>
            </a:r>
            <a:endParaRPr sz="1000">
              <a:solidFill>
                <a:schemeClr val="accent3"/>
              </a:solidFill>
            </a:endParaRPr>
          </a:p>
          <a:p>
            <a:pPr marL="0" lvl="0" indent="0" algn="l" rtl="0">
              <a:lnSpc>
                <a:spcPct val="100000"/>
              </a:lnSpc>
              <a:spcBef>
                <a:spcPts val="0"/>
              </a:spcBef>
              <a:spcAft>
                <a:spcPts val="0"/>
              </a:spcAft>
              <a:buNone/>
            </a:pPr>
            <a:endParaRPr sz="1000">
              <a:solidFill>
                <a:schemeClr val="accent3"/>
              </a:solidFill>
            </a:endParaRPr>
          </a:p>
          <a:p>
            <a:pPr marL="0" lvl="0" indent="0" algn="l" rtl="0">
              <a:lnSpc>
                <a:spcPct val="115000"/>
              </a:lnSpc>
              <a:spcBef>
                <a:spcPts val="0"/>
              </a:spcBef>
              <a:spcAft>
                <a:spcPts val="0"/>
              </a:spcAft>
              <a:buNone/>
            </a:pPr>
            <a:endParaRPr sz="10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25859826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2585982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https://www.youtube.com/watch?v=PFeAhLJ1vL0</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What does the heart do? </a:t>
            </a:r>
            <a:endParaRPr/>
          </a:p>
          <a:p>
            <a:pPr marL="0" lvl="0" indent="0" algn="l" rtl="0">
              <a:spcBef>
                <a:spcPts val="0"/>
              </a:spcBef>
              <a:spcAft>
                <a:spcPts val="0"/>
              </a:spcAft>
              <a:buNone/>
            </a:pPr>
            <a:r>
              <a:rPr lang="en"/>
              <a:t>How can we track the heart’s activity?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4f86119a04_0_6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4f86119a04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Luckily, there are ways to build circuits that can clean up our signals. We can use amplifiers to amplify the signal we want, and we can also use them to filter out signals we don’t want.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A simple amplifying circuit will multiply your signal by a certain amount to increase or decrease the amplitude of the signal. </a:t>
            </a:r>
            <a:endParaRPr sz="1000"/>
          </a:p>
          <a:p>
            <a:pPr marL="0" lvl="0" indent="0" algn="l" rtl="0">
              <a:spcBef>
                <a:spcPts val="0"/>
              </a:spcBef>
              <a:spcAft>
                <a:spcPts val="0"/>
              </a:spcAft>
              <a:buNone/>
            </a:pPr>
            <a:r>
              <a:rPr lang="en" sz="1000"/>
              <a:t>A filter will allow through certain frequencies of signals. For example, a low-pass filter will only allow low-frequencies to pass through the filter and be measured. </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Clr>
                <a:srgbClr val="000000"/>
              </a:buClr>
              <a:buSzPts val="1100"/>
              <a:buFont typeface="Arial"/>
              <a:buNone/>
            </a:pPr>
            <a:r>
              <a:rPr lang="en" sz="1000"/>
              <a:t>EKGs measure the change in potential in your body that results from heart contractions. However...</a:t>
            </a:r>
            <a:endParaRPr sz="1000"/>
          </a:p>
          <a:p>
            <a:pPr marL="457200" lvl="0" indent="-292100" algn="l" rtl="0">
              <a:spcBef>
                <a:spcPts val="0"/>
              </a:spcBef>
              <a:spcAft>
                <a:spcPts val="0"/>
              </a:spcAft>
              <a:buSzPts val="1000"/>
              <a:buAutoNum type="arabicParenR"/>
            </a:pPr>
            <a:r>
              <a:rPr lang="en" sz="1000"/>
              <a:t>The amplitude of an EKG ranges from 0 to 0.3 mV, which is too low to be detected </a:t>
            </a:r>
            <a:endParaRPr sz="1000"/>
          </a:p>
          <a:p>
            <a:pPr marL="457200" lvl="0" indent="-292100" algn="l" rtl="0">
              <a:spcBef>
                <a:spcPts val="0"/>
              </a:spcBef>
              <a:spcAft>
                <a:spcPts val="0"/>
              </a:spcAft>
              <a:buSzPts val="1000"/>
              <a:buAutoNum type="arabicParenR"/>
            </a:pPr>
            <a:r>
              <a:rPr lang="en" sz="1000"/>
              <a:t>There’s a lot of noise coming from the environment and even from our own bodies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Operational amplifier - active components that can amplify and filter input signals </a:t>
            </a:r>
            <a:endParaRPr sz="1000"/>
          </a:p>
          <a:p>
            <a:pPr marL="0" lvl="0" indent="0" algn="l" rtl="0">
              <a:spcBef>
                <a:spcPts val="0"/>
              </a:spcBef>
              <a:spcAft>
                <a:spcPts val="0"/>
              </a:spcAft>
              <a:buNone/>
            </a:pPr>
            <a:r>
              <a:rPr lang="en" sz="1000"/>
              <a:t>Gain - Ratio of output voltage (</a:t>
            </a:r>
            <a:r>
              <a:rPr lang="en" sz="1000" i="1"/>
              <a:t>V</a:t>
            </a:r>
            <a:r>
              <a:rPr lang="en" sz="1000" i="1" baseline="-25000"/>
              <a:t>out</a:t>
            </a:r>
            <a:r>
              <a:rPr lang="en" sz="1000"/>
              <a:t>) to input voltage (</a:t>
            </a:r>
            <a:r>
              <a:rPr lang="en" sz="1000" i="1"/>
              <a:t>V</a:t>
            </a:r>
            <a:r>
              <a:rPr lang="en" sz="1000" i="1" baseline="-25000"/>
              <a:t>in</a:t>
            </a:r>
            <a:r>
              <a:rPr lang="en" sz="1000"/>
              <a:t>)</a:t>
            </a:r>
            <a:endParaRPr sz="1000"/>
          </a:p>
          <a:p>
            <a:pPr marL="0" lvl="0" indent="0" algn="l" rtl="0">
              <a:spcBef>
                <a:spcPts val="0"/>
              </a:spcBef>
              <a:spcAft>
                <a:spcPts val="0"/>
              </a:spcAft>
              <a:buNone/>
            </a:pPr>
            <a:r>
              <a:rPr lang="en" sz="1000"/>
              <a:t>Cutoff Frequency - Frequency at which half of the power is cutoff by the filter </a:t>
            </a:r>
            <a:endParaRPr sz="1000"/>
          </a:p>
          <a:p>
            <a:pPr marL="0" lvl="0" indent="0" algn="l" rtl="0">
              <a:spcBef>
                <a:spcPts val="0"/>
              </a:spcBef>
              <a:spcAft>
                <a:spcPts val="0"/>
              </a:spcAft>
              <a:buNone/>
            </a:pPr>
            <a:r>
              <a:rPr lang="en" sz="1000"/>
              <a:t>Low-pass Filter - Filter which removes all frequencies above cutoff</a:t>
            </a:r>
            <a:endParaRPr sz="1000"/>
          </a:p>
          <a:p>
            <a:pPr marL="0" lvl="0" indent="0" algn="l" rtl="0">
              <a:spcBef>
                <a:spcPts val="0"/>
              </a:spcBef>
              <a:spcAft>
                <a:spcPts val="0"/>
              </a:spcAft>
              <a:buNone/>
            </a:pPr>
            <a:r>
              <a:rPr lang="en" sz="1000"/>
              <a:t>High-pass Filter - Filter which removes all frequencies below cutoff</a:t>
            </a:r>
            <a:endParaRPr sz="1000"/>
          </a:p>
          <a:p>
            <a:pPr marL="0" lvl="0" indent="0" algn="l" rtl="0">
              <a:spcBef>
                <a:spcPts val="0"/>
              </a:spcBef>
              <a:spcAft>
                <a:spcPts val="0"/>
              </a:spcAft>
              <a:buNone/>
            </a:pPr>
            <a:r>
              <a:rPr lang="en" sz="1000"/>
              <a:t>Band-pass Filter - Filter which permits frequencies within a certain range</a:t>
            </a:r>
            <a:endParaRPr sz="1000"/>
          </a:p>
          <a:p>
            <a:pPr marL="0" lvl="0" indent="0" algn="l" rtl="0">
              <a:spcBef>
                <a:spcPts val="0"/>
              </a:spcBef>
              <a:spcAft>
                <a:spcPts val="0"/>
              </a:spcAft>
              <a:buNone/>
            </a:pP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258598260_1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258598260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libri"/>
                <a:ea typeface="Calibri"/>
                <a:cs typeface="Calibri"/>
                <a:sym typeface="Calibri"/>
              </a:rPr>
              <a:t>Instrumentation Amplifier - Special amplifier which amplifies the difference between two input signals </a:t>
            </a:r>
            <a:endParaRPr sz="1000">
              <a:latin typeface="Calibri"/>
              <a:ea typeface="Calibri"/>
              <a:cs typeface="Calibri"/>
              <a:sym typeface="Calibri"/>
            </a:endParaRPr>
          </a:p>
          <a:p>
            <a:pPr marL="457200" lvl="0" indent="-292100" algn="l" rtl="0">
              <a:lnSpc>
                <a:spcPct val="90000"/>
              </a:lnSpc>
              <a:spcBef>
                <a:spcPts val="1200"/>
              </a:spcBef>
              <a:spcAft>
                <a:spcPts val="0"/>
              </a:spcAft>
              <a:buClr>
                <a:srgbClr val="E48312"/>
              </a:buClr>
              <a:buSzPts val="1000"/>
              <a:buFont typeface="Calibri"/>
              <a:buChar char="●"/>
            </a:pPr>
            <a:r>
              <a:rPr lang="en" sz="1000">
                <a:solidFill>
                  <a:srgbClr val="3F3F3F"/>
                </a:solidFill>
                <a:latin typeface="Calibri"/>
                <a:ea typeface="Calibri"/>
                <a:cs typeface="Calibri"/>
                <a:sym typeface="Calibri"/>
              </a:rPr>
              <a:t>Composed of 3 op-amp circuits </a:t>
            </a:r>
            <a:endParaRPr sz="1000">
              <a:solidFill>
                <a:srgbClr val="3F3F3F"/>
              </a:solidFill>
              <a:latin typeface="Calibri"/>
              <a:ea typeface="Calibri"/>
              <a:cs typeface="Calibri"/>
              <a:sym typeface="Calibri"/>
            </a:endParaRPr>
          </a:p>
          <a:p>
            <a:pPr marL="457200" lvl="0" indent="-292100" algn="l" rtl="0">
              <a:lnSpc>
                <a:spcPct val="90000"/>
              </a:lnSpc>
              <a:spcBef>
                <a:spcPts val="0"/>
              </a:spcBef>
              <a:spcAft>
                <a:spcPts val="0"/>
              </a:spcAft>
              <a:buClr>
                <a:srgbClr val="E48312"/>
              </a:buClr>
              <a:buSzPts val="1000"/>
              <a:buFont typeface="Calibri"/>
              <a:buChar char="●"/>
            </a:pPr>
            <a:r>
              <a:rPr lang="en" sz="1000">
                <a:solidFill>
                  <a:srgbClr val="3F3F3F"/>
                </a:solidFill>
                <a:latin typeface="Calibri"/>
                <a:ea typeface="Calibri"/>
                <a:cs typeface="Calibri"/>
                <a:sym typeface="Calibri"/>
              </a:rPr>
              <a:t>Performs same function, but filters out interference (noise) in signals </a:t>
            </a:r>
            <a:endParaRPr sz="1000">
              <a:solidFill>
                <a:srgbClr val="3F3F3F"/>
              </a:solidFill>
              <a:latin typeface="Calibri"/>
              <a:ea typeface="Calibri"/>
              <a:cs typeface="Calibri"/>
              <a:sym typeface="Calibri"/>
            </a:endParaRPr>
          </a:p>
          <a:p>
            <a:pPr marL="914400" lvl="1" indent="-292100" algn="l" rtl="0">
              <a:lnSpc>
                <a:spcPct val="90000"/>
              </a:lnSpc>
              <a:spcBef>
                <a:spcPts val="0"/>
              </a:spcBef>
              <a:spcAft>
                <a:spcPts val="0"/>
              </a:spcAft>
              <a:buClr>
                <a:srgbClr val="E48312"/>
              </a:buClr>
              <a:buSzPts val="1000"/>
              <a:buFont typeface="Calibri"/>
              <a:buChar char="○"/>
            </a:pPr>
            <a:r>
              <a:rPr lang="en" sz="1000">
                <a:solidFill>
                  <a:srgbClr val="3F3F3F"/>
                </a:solidFill>
                <a:latin typeface="Calibri"/>
                <a:ea typeface="Calibri"/>
                <a:cs typeface="Calibri"/>
                <a:sym typeface="Calibri"/>
              </a:rPr>
              <a:t>For EKG, there is interference at 60Hz, but this frequency overlaps with the frequency of EKG signals</a:t>
            </a:r>
            <a:endParaRPr sz="1000">
              <a:solidFill>
                <a:srgbClr val="3F3F3F"/>
              </a:solidFill>
              <a:latin typeface="Calibri"/>
              <a:ea typeface="Calibri"/>
              <a:cs typeface="Calibri"/>
              <a:sym typeface="Calibri"/>
            </a:endParaRPr>
          </a:p>
          <a:p>
            <a:pPr marL="914400" lvl="1" indent="-292100" algn="l" rtl="0">
              <a:lnSpc>
                <a:spcPct val="90000"/>
              </a:lnSpc>
              <a:spcBef>
                <a:spcPts val="0"/>
              </a:spcBef>
              <a:spcAft>
                <a:spcPts val="0"/>
              </a:spcAft>
              <a:buClr>
                <a:srgbClr val="E48312"/>
              </a:buClr>
              <a:buSzPts val="1000"/>
              <a:buFont typeface="Calibri"/>
              <a:buChar char="○"/>
            </a:pPr>
            <a:r>
              <a:rPr lang="en" sz="1000">
                <a:solidFill>
                  <a:srgbClr val="3F3F3F"/>
                </a:solidFill>
                <a:latin typeface="Calibri"/>
                <a:ea typeface="Calibri"/>
                <a:cs typeface="Calibri"/>
                <a:sym typeface="Calibri"/>
              </a:rPr>
              <a:t>Instrumentation amplifier removes the common 60Hz noise from each input </a:t>
            </a:r>
            <a:endParaRPr sz="1000">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4cd7f8757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4cd7f875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So in order to have a clean, interpretable EKG, we need to do some signal processing. </a:t>
            </a:r>
            <a:endParaRPr sz="1000"/>
          </a:p>
          <a:p>
            <a:pPr marL="0" lvl="0" indent="0" algn="l" rtl="0">
              <a:spcBef>
                <a:spcPts val="0"/>
              </a:spcBef>
              <a:spcAft>
                <a:spcPts val="0"/>
              </a:spcAft>
              <a:buNone/>
            </a:pPr>
            <a:r>
              <a:rPr lang="en" sz="1000"/>
              <a:t>What drives electricity to flow from one place to another? -- Potential differences </a:t>
            </a:r>
            <a:endParaRPr sz="1000"/>
          </a:p>
          <a:p>
            <a:pPr marL="0" lvl="0" indent="0" algn="l" rtl="0">
              <a:spcBef>
                <a:spcPts val="0"/>
              </a:spcBef>
              <a:spcAft>
                <a:spcPts val="0"/>
              </a:spcAft>
              <a:buNone/>
            </a:pPr>
            <a:r>
              <a:rPr lang="en" sz="1000"/>
              <a:t>This applies to our body too → potential differences (known as action potentials) will cause heart contractions</a:t>
            </a:r>
            <a:endParaRPr sz="1000"/>
          </a:p>
          <a:p>
            <a:pPr marL="457200" lvl="0" indent="-292100" algn="l" rtl="0">
              <a:spcBef>
                <a:spcPts val="0"/>
              </a:spcBef>
              <a:spcAft>
                <a:spcPts val="0"/>
              </a:spcAft>
              <a:buSzPts val="1000"/>
              <a:buChar char="-"/>
            </a:pPr>
            <a:r>
              <a:rPr lang="en" sz="1000"/>
              <a:t>So if you stick an electrode on your left arm, and another on your right arm, you can measure that potential difference </a:t>
            </a:r>
            <a:endParaRPr sz="1000"/>
          </a:p>
          <a:p>
            <a:pPr marL="457200" lvl="0" indent="-292100" algn="l" rtl="0">
              <a:spcBef>
                <a:spcPts val="0"/>
              </a:spcBef>
              <a:spcAft>
                <a:spcPts val="0"/>
              </a:spcAft>
              <a:buSzPts val="1000"/>
              <a:buChar char="-"/>
            </a:pPr>
            <a:r>
              <a:rPr lang="en" sz="1000"/>
              <a:t>Now, both inputs will be noisy, and both will contain “common” noise, like the 60 Hz signal </a:t>
            </a:r>
            <a:endParaRPr sz="1000"/>
          </a:p>
          <a:p>
            <a:pPr marL="914400" lvl="1" indent="-292100" algn="l" rtl="0">
              <a:spcBef>
                <a:spcPts val="0"/>
              </a:spcBef>
              <a:spcAft>
                <a:spcPts val="0"/>
              </a:spcAft>
              <a:buSzPts val="1000"/>
              <a:buChar char="-"/>
            </a:pPr>
            <a:r>
              <a:rPr lang="en" sz="1000"/>
              <a:t>Using an instrumentation amplifier, we can keep the difference of the left and right arm potential </a:t>
            </a:r>
            <a:endParaRPr sz="1000"/>
          </a:p>
          <a:p>
            <a:pPr marL="914400" lvl="1" indent="-292100" algn="l" rtl="0">
              <a:spcBef>
                <a:spcPts val="0"/>
              </a:spcBef>
              <a:spcAft>
                <a:spcPts val="0"/>
              </a:spcAft>
              <a:buSzPts val="1000"/>
              <a:buChar char="-"/>
            </a:pPr>
            <a:r>
              <a:rPr lang="en" sz="1000"/>
              <a:t>What happens to the common 60 hz noise? </a:t>
            </a:r>
            <a:endParaRPr sz="1000"/>
          </a:p>
          <a:p>
            <a:pPr marL="1371600" lvl="2" indent="-292100" algn="l" rtl="0">
              <a:spcBef>
                <a:spcPts val="0"/>
              </a:spcBef>
              <a:spcAft>
                <a:spcPts val="0"/>
              </a:spcAft>
              <a:buSzPts val="1000"/>
              <a:buChar char="-"/>
            </a:pPr>
            <a:r>
              <a:rPr lang="en" sz="1000"/>
              <a:t>(Vleft + 60Hz noise) - (Vright + 60Hz noise) = Vleft-Vright ← common noise is removed from the signal </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The next part of our circuit then takes that difference, further amplifies it, and also removes high frequency noise that wasn’t removed by the first filter.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4f86119a04_0_10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4f86119a04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4f86119a04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4f86119a04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t>Ask each group to come up with answers to questions</a:t>
            </a:r>
            <a:endParaRPr sz="1000"/>
          </a:p>
          <a:p>
            <a:pPr marL="457200" lvl="0" indent="-292100" algn="l" rtl="0">
              <a:lnSpc>
                <a:spcPct val="100000"/>
              </a:lnSpc>
              <a:spcBef>
                <a:spcPts val="0"/>
              </a:spcBef>
              <a:spcAft>
                <a:spcPts val="0"/>
              </a:spcAft>
              <a:buClr>
                <a:schemeClr val="accent3"/>
              </a:buClr>
              <a:buSzPts val="1000"/>
              <a:buFont typeface="Arial"/>
              <a:buChar char="●"/>
            </a:pPr>
            <a:r>
              <a:rPr lang="en" sz="1000">
                <a:solidFill>
                  <a:schemeClr val="accent3"/>
                </a:solidFill>
              </a:rPr>
              <a:t>What are EKGs used for? </a:t>
            </a:r>
            <a:endParaRPr sz="1000">
              <a:solidFill>
                <a:schemeClr val="accent3"/>
              </a:solidFill>
            </a:endParaRPr>
          </a:p>
          <a:p>
            <a:pPr marL="457200" lvl="0" indent="-292100" algn="l" rtl="0">
              <a:lnSpc>
                <a:spcPct val="100000"/>
              </a:lnSpc>
              <a:spcBef>
                <a:spcPts val="0"/>
              </a:spcBef>
              <a:spcAft>
                <a:spcPts val="0"/>
              </a:spcAft>
              <a:buClr>
                <a:schemeClr val="accent3"/>
              </a:buClr>
              <a:buSzPts val="1000"/>
              <a:buFont typeface="Arial"/>
              <a:buChar char="●"/>
            </a:pPr>
            <a:r>
              <a:rPr lang="en" sz="1000">
                <a:solidFill>
                  <a:schemeClr val="accent3"/>
                </a:solidFill>
              </a:rPr>
              <a:t>Cardiovascular disease is a leading cause of death worldwide</a:t>
            </a:r>
            <a:endParaRPr sz="1000">
              <a:solidFill>
                <a:schemeClr val="accent3"/>
              </a:solidFill>
            </a:endParaRPr>
          </a:p>
          <a:p>
            <a:pPr marL="0" lvl="0" indent="0" algn="l" rtl="0">
              <a:lnSpc>
                <a:spcPct val="100000"/>
              </a:lnSpc>
              <a:spcBef>
                <a:spcPts val="0"/>
              </a:spcBef>
              <a:spcAft>
                <a:spcPts val="0"/>
              </a:spcAft>
              <a:buClr>
                <a:srgbClr val="000000"/>
              </a:buClr>
              <a:buSzPts val="1100"/>
              <a:buFont typeface="Arial"/>
              <a:buNone/>
            </a:pPr>
            <a:r>
              <a:rPr lang="en" sz="1000">
                <a:solidFill>
                  <a:schemeClr val="dk1"/>
                </a:solidFill>
              </a:rPr>
              <a:t>Medical</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Arial"/>
              <a:buChar char="●"/>
            </a:pPr>
            <a:r>
              <a:rPr lang="en" sz="1000">
                <a:solidFill>
                  <a:schemeClr val="dk1"/>
                </a:solidFill>
              </a:rPr>
              <a:t>Monitor vitals during hospital stays</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Arial"/>
              <a:buChar char="●"/>
            </a:pPr>
            <a:r>
              <a:rPr lang="en" sz="1000">
                <a:solidFill>
                  <a:schemeClr val="dk1"/>
                </a:solidFill>
              </a:rPr>
              <a:t>Diagnosis of structural or rhythmic abnormalities</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Arial"/>
              <a:buChar char="●"/>
            </a:pPr>
            <a:r>
              <a:rPr lang="en" sz="1000">
                <a:solidFill>
                  <a:schemeClr val="dk1"/>
                </a:solidFill>
              </a:rPr>
              <a:t>Observe effects of cardiac medication or anesthetics</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Arial"/>
              <a:buChar char="●"/>
            </a:pPr>
            <a:r>
              <a:rPr lang="en" sz="1000">
                <a:solidFill>
                  <a:schemeClr val="dk1"/>
                </a:solidFill>
              </a:rPr>
              <a:t>Monitor heart health after heart attack, stroke, or other cardiac events</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Arial"/>
              <a:buChar char="●"/>
            </a:pPr>
            <a:r>
              <a:rPr lang="en" sz="1000">
                <a:solidFill>
                  <a:schemeClr val="dk1"/>
                </a:solidFill>
              </a:rPr>
              <a:t>Assess cardiac stress and overall heart health </a:t>
            </a:r>
            <a:endParaRPr sz="1000">
              <a:solidFill>
                <a:schemeClr val="dk1"/>
              </a:solidFill>
            </a:endParaRPr>
          </a:p>
          <a:p>
            <a:pPr marL="0" lvl="0" indent="0" algn="l" rtl="0">
              <a:lnSpc>
                <a:spcPct val="100000"/>
              </a:lnSpc>
              <a:spcBef>
                <a:spcPts val="0"/>
              </a:spcBef>
              <a:spcAft>
                <a:spcPts val="0"/>
              </a:spcAft>
              <a:buClr>
                <a:srgbClr val="000000"/>
              </a:buClr>
              <a:buSzPts val="1100"/>
              <a:buFont typeface="Arial"/>
              <a:buNone/>
            </a:pPr>
            <a:r>
              <a:rPr lang="en" sz="1000">
                <a:solidFill>
                  <a:schemeClr val="dk1"/>
                </a:solidFill>
              </a:rPr>
              <a:t>Commercial</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Arial"/>
              <a:buChar char="●"/>
            </a:pPr>
            <a:r>
              <a:rPr lang="en" sz="1000">
                <a:solidFill>
                  <a:schemeClr val="dk1"/>
                </a:solidFill>
              </a:rPr>
              <a:t>Monitor heart rate during exercise</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Arial"/>
              <a:buChar char="●"/>
            </a:pPr>
            <a:r>
              <a:rPr lang="en" sz="1000">
                <a:solidFill>
                  <a:schemeClr val="dk1"/>
                </a:solidFill>
              </a:rPr>
              <a:t>Alert upcoming cardiac event</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Arial"/>
              <a:buChar char="●"/>
            </a:pPr>
            <a:r>
              <a:rPr lang="en" sz="1000">
                <a:solidFill>
                  <a:schemeClr val="dk1"/>
                </a:solidFill>
              </a:rPr>
              <a:t>Manage heart conditions </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Arial"/>
              <a:buChar char="●"/>
            </a:pPr>
            <a:r>
              <a:rPr lang="en" sz="1000">
                <a:solidFill>
                  <a:schemeClr val="dk1"/>
                </a:solidFill>
              </a:rPr>
              <a:t>Observe overall heart health</a:t>
            </a:r>
            <a:endParaRPr sz="1000">
              <a:solidFill>
                <a:schemeClr val="dk1"/>
              </a:solidFill>
            </a:endParaRPr>
          </a:p>
          <a:p>
            <a:pPr marL="0" lvl="0" indent="0" algn="l" rtl="0">
              <a:lnSpc>
                <a:spcPct val="100000"/>
              </a:lnSpc>
              <a:spcBef>
                <a:spcPts val="0"/>
              </a:spcBef>
              <a:spcAft>
                <a:spcPts val="0"/>
              </a:spcAft>
              <a:buNone/>
            </a:pPr>
            <a:endParaRPr sz="1000">
              <a:solidFill>
                <a:schemeClr val="accent3"/>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4f86119a04_0_6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4f86119a04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000">
              <a:latin typeface="Average"/>
              <a:ea typeface="Average"/>
              <a:cs typeface="Average"/>
              <a:sym typeface="Average"/>
            </a:endParaRPr>
          </a:p>
          <a:p>
            <a:pPr marL="457200" lvl="0" indent="-292100" algn="l" rtl="0">
              <a:lnSpc>
                <a:spcPct val="100000"/>
              </a:lnSpc>
              <a:spcBef>
                <a:spcPts val="0"/>
              </a:spcBef>
              <a:spcAft>
                <a:spcPts val="0"/>
              </a:spcAft>
              <a:buClr>
                <a:srgbClr val="CACACA"/>
              </a:buClr>
              <a:buSzPts val="1000"/>
              <a:buFont typeface="Average"/>
              <a:buChar char="●"/>
            </a:pPr>
            <a:r>
              <a:rPr lang="en" sz="1000">
                <a:solidFill>
                  <a:schemeClr val="accent3"/>
                </a:solidFill>
                <a:latin typeface="Average"/>
                <a:ea typeface="Average"/>
                <a:cs typeface="Average"/>
                <a:sym typeface="Average"/>
              </a:rPr>
              <a:t>Africa has 24% of the global disease burden and only 1-2% of medical professionals </a:t>
            </a:r>
            <a:endParaRPr sz="1000">
              <a:latin typeface="Average"/>
              <a:ea typeface="Average"/>
              <a:cs typeface="Average"/>
              <a:sym typeface="Average"/>
            </a:endParaRPr>
          </a:p>
          <a:p>
            <a:pPr marL="0" lvl="0" indent="0" algn="l" rtl="0">
              <a:lnSpc>
                <a:spcPct val="100000"/>
              </a:lnSpc>
              <a:spcBef>
                <a:spcPts val="0"/>
              </a:spcBef>
              <a:spcAft>
                <a:spcPts val="0"/>
              </a:spcAft>
              <a:buNone/>
            </a:pP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4f86119a04_0_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4f86119a04_0_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chemeClr val="accent3"/>
              </a:buClr>
              <a:buSzPts val="1000"/>
              <a:buFont typeface="Average"/>
              <a:buChar char="●"/>
            </a:pPr>
            <a:r>
              <a:rPr lang="en" sz="1000">
                <a:solidFill>
                  <a:schemeClr val="accent3"/>
                </a:solidFill>
                <a:latin typeface="Average"/>
                <a:ea typeface="Average"/>
                <a:cs typeface="Average"/>
                <a:sym typeface="Average"/>
              </a:rPr>
              <a:t>Only 8% of medical devices are intended to be used by non-medical professionals</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4f86119a04_0_7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4f86119a04_0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SzPts val="1000"/>
              <a:buFont typeface="Raleway"/>
              <a:buChar char="●"/>
            </a:pPr>
            <a:r>
              <a:rPr lang="en" sz="1000">
                <a:latin typeface="Raleway"/>
                <a:ea typeface="Raleway"/>
                <a:cs typeface="Raleway"/>
                <a:sym typeface="Raleway"/>
              </a:rPr>
              <a:t>Have each group  come up with 5 design considerations, then write on a board. Fill in anything that might be missing</a:t>
            </a:r>
            <a:endParaRPr sz="1000">
              <a:latin typeface="Raleway"/>
              <a:ea typeface="Raleway"/>
              <a:cs typeface="Raleway"/>
              <a:sym typeface="Raleway"/>
            </a:endParaRPr>
          </a:p>
          <a:p>
            <a:pPr marL="914400" lvl="1" indent="-292100" algn="l" rtl="0">
              <a:spcBef>
                <a:spcPts val="0"/>
              </a:spcBef>
              <a:spcAft>
                <a:spcPts val="0"/>
              </a:spcAft>
              <a:buSzPts val="1000"/>
              <a:buFont typeface="Raleway"/>
              <a:buChar char="○"/>
            </a:pPr>
            <a:r>
              <a:rPr lang="en" sz="1000">
                <a:latin typeface="Raleway"/>
                <a:ea typeface="Raleway"/>
                <a:cs typeface="Raleway"/>
                <a:sym typeface="Raleway"/>
              </a:rPr>
              <a:t>Consumer Cost </a:t>
            </a:r>
            <a:endParaRPr sz="1000">
              <a:latin typeface="Raleway"/>
              <a:ea typeface="Raleway"/>
              <a:cs typeface="Raleway"/>
              <a:sym typeface="Raleway"/>
            </a:endParaRPr>
          </a:p>
          <a:p>
            <a:pPr marL="914400" lvl="1" indent="-292100" algn="l" rtl="0">
              <a:spcBef>
                <a:spcPts val="0"/>
              </a:spcBef>
              <a:spcAft>
                <a:spcPts val="0"/>
              </a:spcAft>
              <a:buSzPts val="1000"/>
              <a:buFont typeface="Raleway"/>
              <a:buChar char="○"/>
            </a:pPr>
            <a:r>
              <a:rPr lang="en" sz="1000">
                <a:latin typeface="Raleway"/>
                <a:ea typeface="Raleway"/>
                <a:cs typeface="Raleway"/>
                <a:sym typeface="Raleway"/>
              </a:rPr>
              <a:t>Profitability</a:t>
            </a:r>
            <a:endParaRPr sz="1000">
              <a:latin typeface="Raleway"/>
              <a:ea typeface="Raleway"/>
              <a:cs typeface="Raleway"/>
              <a:sym typeface="Raleway"/>
            </a:endParaRPr>
          </a:p>
          <a:p>
            <a:pPr marL="914400" lvl="1" indent="-292100" algn="l" rtl="0">
              <a:spcBef>
                <a:spcPts val="0"/>
              </a:spcBef>
              <a:spcAft>
                <a:spcPts val="0"/>
              </a:spcAft>
              <a:buSzPts val="1000"/>
              <a:buFont typeface="Raleway"/>
              <a:buChar char="○"/>
            </a:pPr>
            <a:r>
              <a:rPr lang="en" sz="1000">
                <a:latin typeface="Raleway"/>
                <a:ea typeface="Raleway"/>
                <a:cs typeface="Raleway"/>
                <a:sym typeface="Raleway"/>
              </a:rPr>
              <a:t>Electrical requirements</a:t>
            </a:r>
            <a:endParaRPr sz="1000">
              <a:latin typeface="Raleway"/>
              <a:ea typeface="Raleway"/>
              <a:cs typeface="Raleway"/>
              <a:sym typeface="Raleway"/>
            </a:endParaRPr>
          </a:p>
          <a:p>
            <a:pPr marL="914400" lvl="1" indent="-292100" algn="l" rtl="0">
              <a:spcBef>
                <a:spcPts val="0"/>
              </a:spcBef>
              <a:spcAft>
                <a:spcPts val="0"/>
              </a:spcAft>
              <a:buSzPts val="1000"/>
              <a:buFont typeface="Raleway"/>
              <a:buChar char="○"/>
            </a:pPr>
            <a:r>
              <a:rPr lang="en" sz="1000">
                <a:latin typeface="Raleway"/>
                <a:ea typeface="Raleway"/>
                <a:cs typeface="Raleway"/>
                <a:sym typeface="Raleway"/>
              </a:rPr>
              <a:t>Ease of operation/ use</a:t>
            </a:r>
            <a:endParaRPr sz="1000">
              <a:latin typeface="Raleway"/>
              <a:ea typeface="Raleway"/>
              <a:cs typeface="Raleway"/>
              <a:sym typeface="Raleway"/>
            </a:endParaRPr>
          </a:p>
          <a:p>
            <a:pPr marL="914400" lvl="1" indent="-292100" algn="l" rtl="0">
              <a:spcBef>
                <a:spcPts val="0"/>
              </a:spcBef>
              <a:spcAft>
                <a:spcPts val="0"/>
              </a:spcAft>
              <a:buSzPts val="1000"/>
              <a:buFont typeface="Raleway"/>
              <a:buChar char="○"/>
            </a:pPr>
            <a:r>
              <a:rPr lang="en" sz="1000">
                <a:latin typeface="Raleway"/>
                <a:ea typeface="Raleway"/>
                <a:cs typeface="Raleway"/>
                <a:sym typeface="Raleway"/>
              </a:rPr>
              <a:t>Required consumables</a:t>
            </a:r>
            <a:endParaRPr sz="1000">
              <a:latin typeface="Raleway"/>
              <a:ea typeface="Raleway"/>
              <a:cs typeface="Raleway"/>
              <a:sym typeface="Raleway"/>
            </a:endParaRPr>
          </a:p>
          <a:p>
            <a:pPr marL="914400" lvl="1" indent="-292100" algn="l" rtl="0">
              <a:spcBef>
                <a:spcPts val="0"/>
              </a:spcBef>
              <a:spcAft>
                <a:spcPts val="0"/>
              </a:spcAft>
              <a:buSzPts val="1000"/>
              <a:buFont typeface="Raleway"/>
              <a:buChar char="○"/>
            </a:pPr>
            <a:r>
              <a:rPr lang="en" sz="1000">
                <a:latin typeface="Raleway"/>
                <a:ea typeface="Raleway"/>
                <a:cs typeface="Raleway"/>
                <a:sym typeface="Raleway"/>
              </a:rPr>
              <a:t>Available replacement parts</a:t>
            </a:r>
            <a:endParaRPr sz="1000">
              <a:latin typeface="Raleway"/>
              <a:ea typeface="Raleway"/>
              <a:cs typeface="Raleway"/>
              <a:sym typeface="Raleway"/>
            </a:endParaRPr>
          </a:p>
          <a:p>
            <a:pPr marL="914400" lvl="1" indent="-292100" algn="l" rtl="0">
              <a:spcBef>
                <a:spcPts val="0"/>
              </a:spcBef>
              <a:spcAft>
                <a:spcPts val="0"/>
              </a:spcAft>
              <a:buSzPts val="1000"/>
              <a:buFont typeface="Raleway"/>
              <a:buChar char="○"/>
            </a:pPr>
            <a:r>
              <a:rPr lang="en" sz="1000">
                <a:latin typeface="Raleway"/>
                <a:ea typeface="Raleway"/>
                <a:cs typeface="Raleway"/>
                <a:sym typeface="Raleway"/>
              </a:rPr>
              <a:t>Product longevity</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4f86119a04_0_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4f86119a04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25859826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25859826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00000"/>
              </a:lnSpc>
              <a:spcBef>
                <a:spcPts val="0"/>
              </a:spcBef>
              <a:spcAft>
                <a:spcPts val="0"/>
              </a:spcAft>
              <a:buClr>
                <a:srgbClr val="000000"/>
              </a:buClr>
              <a:buSzPts val="1000"/>
              <a:buFont typeface="Arial"/>
              <a:buChar char="●"/>
            </a:pPr>
            <a:r>
              <a:rPr lang="en" sz="1000"/>
              <a:t>A medical instrument that measures and records (gram) the electrical activity (electro) of the heart (cardio)</a:t>
            </a:r>
            <a:endParaRPr sz="1000"/>
          </a:p>
          <a:p>
            <a:pPr marL="457200" lvl="0" indent="-292100" algn="l" rtl="0">
              <a:lnSpc>
                <a:spcPct val="100000"/>
              </a:lnSpc>
              <a:spcBef>
                <a:spcPts val="0"/>
              </a:spcBef>
              <a:spcAft>
                <a:spcPts val="0"/>
              </a:spcAft>
              <a:buClr>
                <a:srgbClr val="000000"/>
              </a:buClr>
              <a:buSzPts val="1000"/>
              <a:buFont typeface="Arial"/>
              <a:buChar char="●"/>
            </a:pPr>
            <a:r>
              <a:rPr lang="en" sz="1000"/>
              <a:t>Measures heart’s electrophysiological pattern/biopotentials using electrodes to detect electrical changes on the skin</a:t>
            </a:r>
            <a:endParaRPr sz="1000"/>
          </a:p>
          <a:p>
            <a:pPr marL="914400" lvl="1" indent="-292100" algn="l" rtl="0">
              <a:lnSpc>
                <a:spcPct val="100000"/>
              </a:lnSpc>
              <a:spcBef>
                <a:spcPts val="0"/>
              </a:spcBef>
              <a:spcAft>
                <a:spcPts val="0"/>
              </a:spcAft>
              <a:buClr>
                <a:srgbClr val="000000"/>
              </a:buClr>
              <a:buSzPts val="1000"/>
              <a:buFont typeface="Arial"/>
              <a:buChar char="○"/>
            </a:pPr>
            <a:r>
              <a:rPr lang="en" sz="1000"/>
              <a:t>Electrode - electrical conductor used to make contact with nonmetallic part of a circuit (skin)</a:t>
            </a:r>
            <a:endParaRPr sz="1000"/>
          </a:p>
          <a:p>
            <a:pPr marL="457200" lvl="0" indent="-292100" algn="l" rtl="0">
              <a:lnSpc>
                <a:spcPct val="100000"/>
              </a:lnSpc>
              <a:spcBef>
                <a:spcPts val="0"/>
              </a:spcBef>
              <a:spcAft>
                <a:spcPts val="0"/>
              </a:spcAft>
              <a:buClr>
                <a:srgbClr val="000000"/>
              </a:buClr>
              <a:buSzPts val="1000"/>
              <a:buFont typeface="Arial"/>
              <a:buChar char="●"/>
            </a:pPr>
            <a:r>
              <a:rPr lang="en" sz="1000"/>
              <a:t>Can be used to diagnose abnormalities or to monitor vital signs</a:t>
            </a:r>
            <a:endParaRPr sz="1000"/>
          </a:p>
          <a:p>
            <a:pPr marL="0" lvl="0" indent="0" algn="l" rtl="0">
              <a:lnSpc>
                <a:spcPct val="100000"/>
              </a:lnSpc>
              <a:spcBef>
                <a:spcPts val="0"/>
              </a:spcBef>
              <a:spcAft>
                <a:spcPts val="0"/>
              </a:spcAft>
              <a:buNone/>
            </a:pPr>
            <a:r>
              <a:rPr lang="en" sz="1000"/>
              <a:t>MAKE INTERACTIVE</a:t>
            </a:r>
            <a:endParaRPr sz="1000"/>
          </a:p>
          <a:p>
            <a:pPr marL="0" lvl="0" indent="0" algn="l" rtl="0">
              <a:lnSpc>
                <a:spcPct val="100000"/>
              </a:lnSpc>
              <a:spcBef>
                <a:spcPts val="0"/>
              </a:spcBef>
              <a:spcAft>
                <a:spcPts val="0"/>
              </a:spcAft>
              <a:buNone/>
            </a:pPr>
            <a:endParaRPr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f86119a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f86119a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f4b339e3c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f4b339e3c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a cool gif</a:t>
            </a:r>
            <a:endParaRPr/>
          </a:p>
          <a:p>
            <a:pPr marL="0" lvl="0" indent="0" algn="l" rtl="0">
              <a:spcBef>
                <a:spcPts val="0"/>
              </a:spcBef>
              <a:spcAft>
                <a:spcPts val="0"/>
              </a:spcAft>
              <a:buNone/>
            </a:pPr>
            <a:r>
              <a:rPr lang="en"/>
              <a:t>150000</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4f86119a04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4f86119a0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Right side - deoxygenated blood</a:t>
            </a:r>
            <a:endParaRPr/>
          </a:p>
          <a:p>
            <a:pPr marL="0" lvl="0" indent="0" algn="l" rtl="0">
              <a:spcBef>
                <a:spcPts val="0"/>
              </a:spcBef>
              <a:spcAft>
                <a:spcPts val="0"/>
              </a:spcAft>
              <a:buNone/>
            </a:pPr>
            <a:r>
              <a:rPr lang="en"/>
              <a:t>Left side - oxygenated blood</a:t>
            </a:r>
            <a:endParaRPr/>
          </a:p>
          <a:p>
            <a:pPr marL="0" lvl="0" indent="0" algn="l" rtl="0">
              <a:spcBef>
                <a:spcPts val="0"/>
              </a:spcBef>
              <a:spcAft>
                <a:spcPts val="0"/>
              </a:spcAft>
              <a:buNone/>
            </a:pPr>
            <a:r>
              <a:rPr lang="en"/>
              <a:t>Atria - receive blood (from lungs or body)</a:t>
            </a:r>
            <a:endParaRPr/>
          </a:p>
          <a:p>
            <a:pPr marL="0" lvl="0" indent="0" algn="l" rtl="0">
              <a:spcBef>
                <a:spcPts val="0"/>
              </a:spcBef>
              <a:spcAft>
                <a:spcPts val="0"/>
              </a:spcAft>
              <a:buNone/>
            </a:pPr>
            <a:r>
              <a:rPr lang="en"/>
              <a:t>Ventricles - pump out blood (to lungs or body)</a:t>
            </a:r>
            <a:endParaRPr/>
          </a:p>
          <a:p>
            <a:pPr marL="0" lvl="0" indent="0" algn="l" rtl="0">
              <a:spcBef>
                <a:spcPts val="0"/>
              </a:spcBef>
              <a:spcAft>
                <a:spcPts val="0"/>
              </a:spcAft>
              <a:buNone/>
            </a:pPr>
            <a:r>
              <a:rPr lang="en"/>
              <a:t>Arteries - carry blood away from heart</a:t>
            </a:r>
            <a:endParaRPr/>
          </a:p>
          <a:p>
            <a:pPr marL="0" lvl="0" indent="0" algn="l" rtl="0">
              <a:spcBef>
                <a:spcPts val="0"/>
              </a:spcBef>
              <a:spcAft>
                <a:spcPts val="0"/>
              </a:spcAft>
              <a:buNone/>
            </a:pPr>
            <a:r>
              <a:rPr lang="en"/>
              <a:t>Veins - carry blood to heart</a:t>
            </a:r>
            <a:endParaRPr/>
          </a:p>
          <a:p>
            <a:pPr marL="0" lvl="0" indent="0" algn="l" rtl="0">
              <a:spcBef>
                <a:spcPts val="0"/>
              </a:spcBef>
              <a:spcAft>
                <a:spcPts val="0"/>
              </a:spcAft>
              <a:buNone/>
            </a:pPr>
            <a:r>
              <a:rPr lang="en"/>
              <a:t>Valves - keep blood from going backwards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f86119a04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f86119a04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Systolic (contraction) v diastolic (relaxation) pressures</a:t>
            </a:r>
            <a:endParaRPr/>
          </a:p>
          <a:p>
            <a:pPr marL="0" lvl="0" indent="0" algn="l" rtl="0">
              <a:spcBef>
                <a:spcPts val="0"/>
              </a:spcBef>
              <a:spcAft>
                <a:spcPts val="0"/>
              </a:spcAft>
              <a:buNone/>
            </a:pPr>
            <a:r>
              <a:rPr lang="en"/>
              <a:t>Maybe a quick way to show this (balloon</a:t>
            </a:r>
            <a:br>
              <a:rPr lang="en"/>
            </a:br>
            <a:r>
              <a:rPr lang="en"/>
              <a:t>A video of blood pressure being measured + sound </a:t>
            </a:r>
            <a:endParaRPr/>
          </a:p>
          <a:p>
            <a:pPr marL="457200" lvl="0" indent="-298450" algn="l" rtl="0">
              <a:spcBef>
                <a:spcPts val="0"/>
              </a:spcBef>
              <a:spcAft>
                <a:spcPts val="0"/>
              </a:spcAft>
              <a:buSzPts val="1100"/>
              <a:buChar char="-"/>
            </a:pPr>
            <a:r>
              <a:rPr lang="en"/>
              <a:t>What are the 2 numbers you usually see when your blood pressure is measured? </a:t>
            </a:r>
            <a:endParaRPr/>
          </a:p>
          <a:p>
            <a:pPr marL="0" lvl="0" indent="0" algn="l" rtl="0">
              <a:spcBef>
                <a:spcPts val="0"/>
              </a:spcBef>
              <a:spcAft>
                <a:spcPts val="0"/>
              </a:spcAft>
              <a:buNone/>
            </a:pPr>
            <a:r>
              <a:rPr lang="en"/>
              <a:t>Contraction → raise pressure → blood flow (eventually bring back to circuit/water analogy)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f86119a04_0_3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f86119a04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Review action potential</a:t>
            </a:r>
            <a:endParaRPr/>
          </a:p>
          <a:p>
            <a:pPr marL="0" lvl="0" indent="0" algn="l" rtl="0">
              <a:lnSpc>
                <a:spcPct val="115000"/>
              </a:lnSpc>
              <a:spcBef>
                <a:spcPts val="1600"/>
              </a:spcBef>
              <a:spcAft>
                <a:spcPts val="1600"/>
              </a:spcAft>
              <a:buNone/>
            </a:pPr>
            <a:r>
              <a:rPr lang="en"/>
              <a:t>Release of calcium...power stroke and sliding filament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gi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hyperlink" Target="http://drive.google.com/file/d/1Cf6ATbE9yF9-4f4JpZTuKac5Y2G-fb76/vie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Engineering Hearts</a:t>
            </a:r>
            <a:endParaRPr/>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Northeastern University Engineering World Health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Generation of the Cardiac Action Potential</a:t>
            </a:r>
            <a:endParaRPr/>
          </a:p>
        </p:txBody>
      </p:sp>
      <p:pic>
        <p:nvPicPr>
          <p:cNvPr id="137" name="Google Shape;137;p22"/>
          <p:cNvPicPr preferRelativeResize="0"/>
          <p:nvPr/>
        </p:nvPicPr>
        <p:blipFill>
          <a:blip r:embed="rId3">
            <a:alphaModFix/>
          </a:blip>
          <a:stretch>
            <a:fillRect/>
          </a:stretch>
        </p:blipFill>
        <p:spPr>
          <a:xfrm>
            <a:off x="127738" y="1190700"/>
            <a:ext cx="4269251" cy="3008875"/>
          </a:xfrm>
          <a:prstGeom prst="rect">
            <a:avLst/>
          </a:prstGeom>
          <a:noFill/>
          <a:ln w="19050" cap="flat" cmpd="sng">
            <a:solidFill>
              <a:schemeClr val="dk2"/>
            </a:solidFill>
            <a:prstDash val="solid"/>
            <a:round/>
            <a:headEnd type="none" w="sm" len="sm"/>
            <a:tailEnd type="none" w="sm" len="sm"/>
          </a:ln>
        </p:spPr>
      </p:pic>
      <p:pic>
        <p:nvPicPr>
          <p:cNvPr id="138" name="Google Shape;138;p22"/>
          <p:cNvPicPr preferRelativeResize="0"/>
          <p:nvPr/>
        </p:nvPicPr>
        <p:blipFill>
          <a:blip r:embed="rId4">
            <a:alphaModFix/>
          </a:blip>
          <a:stretch>
            <a:fillRect/>
          </a:stretch>
        </p:blipFill>
        <p:spPr>
          <a:xfrm>
            <a:off x="4502913" y="1190700"/>
            <a:ext cx="4513360" cy="3008876"/>
          </a:xfrm>
          <a:prstGeom prst="rect">
            <a:avLst/>
          </a:prstGeom>
          <a:noFill/>
          <a:ln w="19050" cap="flat" cmpd="sng">
            <a:solidFill>
              <a:schemeClr val="dk2"/>
            </a:solidFill>
            <a:prstDash val="solid"/>
            <a:round/>
            <a:headEnd type="none" w="sm" len="sm"/>
            <a:tailEnd type="none" w="sm" len="sm"/>
          </a:ln>
        </p:spPr>
      </p:pic>
      <p:sp>
        <p:nvSpPr>
          <p:cNvPr id="139" name="Google Shape;139;p22"/>
          <p:cNvSpPr/>
          <p:nvPr/>
        </p:nvSpPr>
        <p:spPr>
          <a:xfrm>
            <a:off x="3113025" y="1484700"/>
            <a:ext cx="563400" cy="315300"/>
          </a:xfrm>
          <a:prstGeom prst="frame">
            <a:avLst>
              <a:gd name="adj1" fmla="val 1250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2"/>
          <p:cNvSpPr/>
          <p:nvPr/>
        </p:nvSpPr>
        <p:spPr>
          <a:xfrm>
            <a:off x="450550" y="2290375"/>
            <a:ext cx="315300" cy="3153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Propagation of the Cardiac Action Potential</a:t>
            </a:r>
            <a:endParaRPr/>
          </a:p>
        </p:txBody>
      </p:sp>
      <p:pic>
        <p:nvPicPr>
          <p:cNvPr id="146" name="Google Shape;146;p23"/>
          <p:cNvPicPr preferRelativeResize="0"/>
          <p:nvPr/>
        </p:nvPicPr>
        <p:blipFill rotWithShape="1">
          <a:blip r:embed="rId3">
            <a:alphaModFix/>
          </a:blip>
          <a:srcRect t="46458" r="49130"/>
          <a:stretch/>
        </p:blipFill>
        <p:spPr>
          <a:xfrm>
            <a:off x="217454" y="1205788"/>
            <a:ext cx="4156176" cy="2929174"/>
          </a:xfrm>
          <a:prstGeom prst="rect">
            <a:avLst/>
          </a:prstGeom>
          <a:noFill/>
          <a:ln w="19050" cap="flat" cmpd="sng">
            <a:solidFill>
              <a:schemeClr val="dk2"/>
            </a:solidFill>
            <a:prstDash val="solid"/>
            <a:round/>
            <a:headEnd type="none" w="sm" len="sm"/>
            <a:tailEnd type="none" w="sm" len="sm"/>
          </a:ln>
        </p:spPr>
      </p:pic>
      <p:pic>
        <p:nvPicPr>
          <p:cNvPr id="147" name="Google Shape;147;p23"/>
          <p:cNvPicPr preferRelativeResize="0"/>
          <p:nvPr/>
        </p:nvPicPr>
        <p:blipFill>
          <a:blip r:embed="rId4">
            <a:alphaModFix/>
          </a:blip>
          <a:stretch>
            <a:fillRect/>
          </a:stretch>
        </p:blipFill>
        <p:spPr>
          <a:xfrm>
            <a:off x="4617325" y="1205800"/>
            <a:ext cx="4309224" cy="292915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Anatomy of EKG Signal</a:t>
            </a:r>
            <a:endParaRPr/>
          </a:p>
          <a:p>
            <a:pPr marL="0" lvl="0" indent="0" algn="l" rtl="0">
              <a:spcBef>
                <a:spcPts val="0"/>
              </a:spcBef>
              <a:spcAft>
                <a:spcPts val="0"/>
              </a:spcAft>
              <a:buNone/>
            </a:pPr>
            <a:endParaRPr/>
          </a:p>
        </p:txBody>
      </p:sp>
      <p:pic>
        <p:nvPicPr>
          <p:cNvPr id="153" name="Google Shape;153;p24"/>
          <p:cNvPicPr preferRelativeResize="0"/>
          <p:nvPr/>
        </p:nvPicPr>
        <p:blipFill rotWithShape="1">
          <a:blip r:embed="rId3">
            <a:alphaModFix/>
          </a:blip>
          <a:srcRect l="16225" r="8131"/>
          <a:stretch/>
        </p:blipFill>
        <p:spPr>
          <a:xfrm>
            <a:off x="5168950" y="652025"/>
            <a:ext cx="3556824" cy="4197276"/>
          </a:xfrm>
          <a:prstGeom prst="rect">
            <a:avLst/>
          </a:prstGeom>
          <a:noFill/>
          <a:ln w="19050" cap="flat" cmpd="sng">
            <a:solidFill>
              <a:schemeClr val="dk2"/>
            </a:solidFill>
            <a:prstDash val="solid"/>
            <a:round/>
            <a:headEnd type="none" w="sm" len="sm"/>
            <a:tailEnd type="none" w="sm" len="sm"/>
          </a:ln>
        </p:spPr>
      </p:pic>
      <p:sp>
        <p:nvSpPr>
          <p:cNvPr id="154" name="Google Shape;154;p24"/>
          <p:cNvSpPr/>
          <p:nvPr/>
        </p:nvSpPr>
        <p:spPr>
          <a:xfrm>
            <a:off x="331600" y="652013"/>
            <a:ext cx="4452600" cy="4197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 name="Google Shape;155;p24"/>
          <p:cNvPicPr preferRelativeResize="0"/>
          <p:nvPr/>
        </p:nvPicPr>
        <p:blipFill rotWithShape="1">
          <a:blip r:embed="rId4">
            <a:alphaModFix/>
          </a:blip>
          <a:srcRect l="9072" r="7843"/>
          <a:stretch/>
        </p:blipFill>
        <p:spPr>
          <a:xfrm>
            <a:off x="331550" y="652013"/>
            <a:ext cx="4452700" cy="41973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 Wave and PR Interval</a:t>
            </a:r>
            <a:endParaRPr/>
          </a:p>
        </p:txBody>
      </p:sp>
      <p:pic>
        <p:nvPicPr>
          <p:cNvPr id="161" name="Google Shape;161;p25"/>
          <p:cNvPicPr preferRelativeResize="0"/>
          <p:nvPr/>
        </p:nvPicPr>
        <p:blipFill rotWithShape="1">
          <a:blip r:embed="rId3">
            <a:alphaModFix/>
          </a:blip>
          <a:srcRect l="56295"/>
          <a:stretch/>
        </p:blipFill>
        <p:spPr>
          <a:xfrm>
            <a:off x="2730438" y="3049438"/>
            <a:ext cx="1687282" cy="1999050"/>
          </a:xfrm>
          <a:prstGeom prst="rect">
            <a:avLst/>
          </a:prstGeom>
          <a:noFill/>
          <a:ln w="19050" cap="flat" cmpd="sng">
            <a:solidFill>
              <a:schemeClr val="dk2"/>
            </a:solidFill>
            <a:prstDash val="solid"/>
            <a:round/>
            <a:headEnd type="none" w="sm" len="sm"/>
            <a:tailEnd type="none" w="sm" len="sm"/>
          </a:ln>
        </p:spPr>
      </p:pic>
      <p:pic>
        <p:nvPicPr>
          <p:cNvPr id="162" name="Google Shape;162;p25"/>
          <p:cNvPicPr preferRelativeResize="0"/>
          <p:nvPr/>
        </p:nvPicPr>
        <p:blipFill rotWithShape="1">
          <a:blip r:embed="rId3">
            <a:alphaModFix/>
          </a:blip>
          <a:srcRect l="1410" t="10680" r="42607" b="10317"/>
          <a:stretch/>
        </p:blipFill>
        <p:spPr>
          <a:xfrm>
            <a:off x="1143000" y="572700"/>
            <a:ext cx="3274726" cy="2392800"/>
          </a:xfrm>
          <a:prstGeom prst="rect">
            <a:avLst/>
          </a:prstGeom>
          <a:noFill/>
          <a:ln w="19050" cap="flat" cmpd="sng">
            <a:solidFill>
              <a:schemeClr val="dk2"/>
            </a:solidFill>
            <a:prstDash val="solid"/>
            <a:round/>
            <a:headEnd type="none" w="sm" len="sm"/>
            <a:tailEnd type="none" w="sm" len="sm"/>
          </a:ln>
        </p:spPr>
      </p:pic>
      <p:pic>
        <p:nvPicPr>
          <p:cNvPr id="163" name="Google Shape;163;p25" descr="Image result for heartbeat signal in relation to blood pump"/>
          <p:cNvPicPr preferRelativeResize="0"/>
          <p:nvPr/>
        </p:nvPicPr>
        <p:blipFill rotWithShape="1">
          <a:blip r:embed="rId4">
            <a:alphaModFix/>
          </a:blip>
          <a:srcRect l="23746" r="49921" b="47723"/>
          <a:stretch/>
        </p:blipFill>
        <p:spPr>
          <a:xfrm>
            <a:off x="4784825" y="3050684"/>
            <a:ext cx="1687275" cy="1996578"/>
          </a:xfrm>
          <a:prstGeom prst="rect">
            <a:avLst/>
          </a:prstGeom>
          <a:noFill/>
          <a:ln w="19050" cap="flat" cmpd="sng">
            <a:solidFill>
              <a:schemeClr val="dk2"/>
            </a:solidFill>
            <a:prstDash val="solid"/>
            <a:round/>
            <a:headEnd type="none" w="sm" len="sm"/>
            <a:tailEnd type="none" w="sm" len="sm"/>
          </a:ln>
        </p:spPr>
      </p:pic>
      <p:pic>
        <p:nvPicPr>
          <p:cNvPr id="164" name="Google Shape;164;p25" descr="Image result for heartbeat signal in relation to blood pump"/>
          <p:cNvPicPr preferRelativeResize="0"/>
          <p:nvPr/>
        </p:nvPicPr>
        <p:blipFill rotWithShape="1">
          <a:blip r:embed="rId4">
            <a:alphaModFix/>
          </a:blip>
          <a:srcRect l="26874" t="56215" r="52694" b="16553"/>
          <a:stretch/>
        </p:blipFill>
        <p:spPr>
          <a:xfrm>
            <a:off x="4784825" y="572700"/>
            <a:ext cx="3274725" cy="2392800"/>
          </a:xfrm>
          <a:prstGeom prst="rect">
            <a:avLst/>
          </a:prstGeom>
          <a:noFill/>
          <a:ln w="19050" cap="flat" cmpd="sng">
            <a:solidFill>
              <a:schemeClr val="dk2"/>
            </a:solidFill>
            <a:prstDash val="solid"/>
            <a:round/>
            <a:headEnd type="none" w="sm" len="sm"/>
            <a:tailEnd type="none" w="sm" len="sm"/>
          </a:ln>
        </p:spPr>
      </p:pic>
      <p:sp>
        <p:nvSpPr>
          <p:cNvPr id="165" name="Google Shape;165;p25"/>
          <p:cNvSpPr txBox="1">
            <a:spLocks noGrp="1"/>
          </p:cNvSpPr>
          <p:nvPr>
            <p:ph type="body" idx="1"/>
          </p:nvPr>
        </p:nvSpPr>
        <p:spPr>
          <a:xfrm>
            <a:off x="704975" y="3457075"/>
            <a:ext cx="1885200" cy="11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P Wave - Atria depolarization and contraction</a:t>
            </a:r>
            <a:endParaRPr sz="2000"/>
          </a:p>
        </p:txBody>
      </p:sp>
      <p:sp>
        <p:nvSpPr>
          <p:cNvPr id="166" name="Google Shape;166;p25"/>
          <p:cNvSpPr txBox="1">
            <a:spLocks noGrp="1"/>
          </p:cNvSpPr>
          <p:nvPr>
            <p:ph type="body" idx="1"/>
          </p:nvPr>
        </p:nvSpPr>
        <p:spPr>
          <a:xfrm>
            <a:off x="6576275" y="3457073"/>
            <a:ext cx="2127000" cy="11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PR Interval - AV node slows down action potential</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QRS Complex</a:t>
            </a:r>
            <a:endParaRPr/>
          </a:p>
        </p:txBody>
      </p:sp>
      <p:pic>
        <p:nvPicPr>
          <p:cNvPr id="172" name="Google Shape;172;p26"/>
          <p:cNvPicPr preferRelativeResize="0"/>
          <p:nvPr/>
        </p:nvPicPr>
        <p:blipFill>
          <a:blip r:embed="rId3">
            <a:alphaModFix/>
          </a:blip>
          <a:stretch>
            <a:fillRect/>
          </a:stretch>
        </p:blipFill>
        <p:spPr>
          <a:xfrm>
            <a:off x="1808438" y="572700"/>
            <a:ext cx="5527125" cy="4209300"/>
          </a:xfrm>
          <a:prstGeom prst="rect">
            <a:avLst/>
          </a:prstGeom>
          <a:noFill/>
          <a:ln w="19050" cap="flat" cmpd="sng">
            <a:solidFill>
              <a:schemeClr val="dk2"/>
            </a:solidFill>
            <a:prstDash val="solid"/>
            <a:round/>
            <a:headEnd type="none" w="sm" len="sm"/>
            <a:tailEnd type="none" w="sm" len="sm"/>
          </a:ln>
        </p:spPr>
      </p:pic>
      <p:sp>
        <p:nvSpPr>
          <p:cNvPr id="173" name="Google Shape;173;p26"/>
          <p:cNvSpPr txBox="1">
            <a:spLocks noGrp="1"/>
          </p:cNvSpPr>
          <p:nvPr>
            <p:ph type="body" idx="1"/>
          </p:nvPr>
        </p:nvSpPr>
        <p:spPr>
          <a:xfrm>
            <a:off x="1778250" y="4711800"/>
            <a:ext cx="5587500" cy="43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QRS Complex - Ventricles depolarize and contract </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 Segment and T Wave</a:t>
            </a:r>
            <a:endParaRPr/>
          </a:p>
        </p:txBody>
      </p:sp>
      <p:pic>
        <p:nvPicPr>
          <p:cNvPr id="179" name="Google Shape;179;p27"/>
          <p:cNvPicPr preferRelativeResize="0"/>
          <p:nvPr/>
        </p:nvPicPr>
        <p:blipFill rotWithShape="1">
          <a:blip r:embed="rId3">
            <a:alphaModFix/>
          </a:blip>
          <a:srcRect l="1521" t="9783" r="42746" b="13547"/>
          <a:stretch/>
        </p:blipFill>
        <p:spPr>
          <a:xfrm>
            <a:off x="4726275" y="572702"/>
            <a:ext cx="3274725" cy="2392801"/>
          </a:xfrm>
          <a:prstGeom prst="rect">
            <a:avLst/>
          </a:prstGeom>
          <a:noFill/>
          <a:ln w="19050" cap="flat" cmpd="sng">
            <a:solidFill>
              <a:schemeClr val="dk2"/>
            </a:solidFill>
            <a:prstDash val="solid"/>
            <a:round/>
            <a:headEnd type="none" w="sm" len="sm"/>
            <a:tailEnd type="none" w="sm" len="sm"/>
          </a:ln>
        </p:spPr>
      </p:pic>
      <p:pic>
        <p:nvPicPr>
          <p:cNvPr id="180" name="Google Shape;180;p27"/>
          <p:cNvPicPr preferRelativeResize="0"/>
          <p:nvPr/>
        </p:nvPicPr>
        <p:blipFill rotWithShape="1">
          <a:blip r:embed="rId3">
            <a:alphaModFix/>
          </a:blip>
          <a:srcRect l="56377"/>
          <a:stretch/>
        </p:blipFill>
        <p:spPr>
          <a:xfrm>
            <a:off x="4726275" y="3063638"/>
            <a:ext cx="1687277" cy="1996574"/>
          </a:xfrm>
          <a:prstGeom prst="rect">
            <a:avLst/>
          </a:prstGeom>
          <a:noFill/>
          <a:ln w="19050" cap="flat" cmpd="sng">
            <a:solidFill>
              <a:schemeClr val="dk2"/>
            </a:solidFill>
            <a:prstDash val="solid"/>
            <a:round/>
            <a:headEnd type="none" w="sm" len="sm"/>
            <a:tailEnd type="none" w="sm" len="sm"/>
          </a:ln>
        </p:spPr>
      </p:pic>
      <p:pic>
        <p:nvPicPr>
          <p:cNvPr id="181" name="Google Shape;181;p27"/>
          <p:cNvPicPr preferRelativeResize="0"/>
          <p:nvPr/>
        </p:nvPicPr>
        <p:blipFill rotWithShape="1">
          <a:blip r:embed="rId4">
            <a:alphaModFix/>
          </a:blip>
          <a:srcRect l="3768" t="14491" r="23334" b="3027"/>
          <a:stretch/>
        </p:blipFill>
        <p:spPr>
          <a:xfrm>
            <a:off x="1066800" y="572700"/>
            <a:ext cx="3274725" cy="2392800"/>
          </a:xfrm>
          <a:prstGeom prst="rect">
            <a:avLst/>
          </a:prstGeom>
          <a:noFill/>
          <a:ln w="19050" cap="flat" cmpd="sng">
            <a:solidFill>
              <a:schemeClr val="dk2"/>
            </a:solidFill>
            <a:prstDash val="solid"/>
            <a:round/>
            <a:headEnd type="none" w="sm" len="sm"/>
            <a:tailEnd type="none" w="sm" len="sm"/>
          </a:ln>
        </p:spPr>
      </p:pic>
      <p:pic>
        <p:nvPicPr>
          <p:cNvPr id="182" name="Google Shape;182;p27"/>
          <p:cNvPicPr preferRelativeResize="0"/>
          <p:nvPr/>
        </p:nvPicPr>
        <p:blipFill rotWithShape="1">
          <a:blip r:embed="rId5">
            <a:alphaModFix/>
          </a:blip>
          <a:srcRect l="55867"/>
          <a:stretch/>
        </p:blipFill>
        <p:spPr>
          <a:xfrm>
            <a:off x="2654250" y="3063638"/>
            <a:ext cx="1687274" cy="1996576"/>
          </a:xfrm>
          <a:prstGeom prst="rect">
            <a:avLst/>
          </a:prstGeom>
          <a:noFill/>
          <a:ln w="19050" cap="flat" cmpd="sng">
            <a:solidFill>
              <a:schemeClr val="dk2"/>
            </a:solidFill>
            <a:prstDash val="solid"/>
            <a:round/>
            <a:headEnd type="none" w="sm" len="sm"/>
            <a:tailEnd type="none" w="sm" len="sm"/>
          </a:ln>
        </p:spPr>
      </p:pic>
      <p:sp>
        <p:nvSpPr>
          <p:cNvPr id="183" name="Google Shape;183;p27"/>
          <p:cNvSpPr txBox="1">
            <a:spLocks noGrp="1"/>
          </p:cNvSpPr>
          <p:nvPr>
            <p:ph type="body" idx="1"/>
          </p:nvPr>
        </p:nvSpPr>
        <p:spPr>
          <a:xfrm>
            <a:off x="717325" y="3298863"/>
            <a:ext cx="1885200" cy="15261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ST Segment - Ventricles stay  depolarized and contracted</a:t>
            </a:r>
            <a:endParaRPr sz="2000"/>
          </a:p>
        </p:txBody>
      </p:sp>
      <p:sp>
        <p:nvSpPr>
          <p:cNvPr id="184" name="Google Shape;184;p27"/>
          <p:cNvSpPr txBox="1">
            <a:spLocks noGrp="1"/>
          </p:cNvSpPr>
          <p:nvPr>
            <p:ph type="body" idx="1"/>
          </p:nvPr>
        </p:nvSpPr>
        <p:spPr>
          <a:xfrm>
            <a:off x="6457275" y="3285900"/>
            <a:ext cx="1885200" cy="15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T Wave - Ventricles repolarize and relax</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Trace Diagnosis Activity</a:t>
            </a:r>
            <a:endParaRPr/>
          </a:p>
        </p:txBody>
      </p:sp>
      <p:pic>
        <p:nvPicPr>
          <p:cNvPr id="190" name="Google Shape;190;p28"/>
          <p:cNvPicPr preferRelativeResize="0"/>
          <p:nvPr/>
        </p:nvPicPr>
        <p:blipFill>
          <a:blip r:embed="rId3">
            <a:alphaModFix/>
          </a:blip>
          <a:stretch>
            <a:fillRect/>
          </a:stretch>
        </p:blipFill>
        <p:spPr>
          <a:xfrm>
            <a:off x="708025" y="649500"/>
            <a:ext cx="7727950" cy="428902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Circuit Basics</a:t>
            </a:r>
            <a:endParaRPr/>
          </a:p>
        </p:txBody>
      </p:sp>
      <p:pic>
        <p:nvPicPr>
          <p:cNvPr id="196" name="Google Shape;196;p29"/>
          <p:cNvPicPr preferRelativeResize="0"/>
          <p:nvPr/>
        </p:nvPicPr>
        <p:blipFill rotWithShape="1">
          <a:blip r:embed="rId3">
            <a:alphaModFix/>
          </a:blip>
          <a:srcRect l="19967" t="20159" r="21818"/>
          <a:stretch/>
        </p:blipFill>
        <p:spPr>
          <a:xfrm>
            <a:off x="215725" y="996163"/>
            <a:ext cx="4273280" cy="3302424"/>
          </a:xfrm>
          <a:prstGeom prst="rect">
            <a:avLst/>
          </a:prstGeom>
          <a:noFill/>
          <a:ln w="19050" cap="flat" cmpd="sng">
            <a:solidFill>
              <a:schemeClr val="dk2"/>
            </a:solidFill>
            <a:prstDash val="solid"/>
            <a:round/>
            <a:headEnd type="none" w="sm" len="sm"/>
            <a:tailEnd type="none" w="sm" len="sm"/>
          </a:ln>
        </p:spPr>
      </p:pic>
      <p:pic>
        <p:nvPicPr>
          <p:cNvPr id="197" name="Google Shape;197;p29"/>
          <p:cNvPicPr preferRelativeResize="0"/>
          <p:nvPr/>
        </p:nvPicPr>
        <p:blipFill>
          <a:blip r:embed="rId4">
            <a:alphaModFix/>
          </a:blip>
          <a:stretch>
            <a:fillRect/>
          </a:stretch>
        </p:blipFill>
        <p:spPr>
          <a:xfrm>
            <a:off x="4655020" y="996163"/>
            <a:ext cx="4273280" cy="3302424"/>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Voltage and Current</a:t>
            </a:r>
            <a:endParaRPr/>
          </a:p>
        </p:txBody>
      </p:sp>
      <p:pic>
        <p:nvPicPr>
          <p:cNvPr id="203" name="Google Shape;203;p30"/>
          <p:cNvPicPr preferRelativeResize="0"/>
          <p:nvPr/>
        </p:nvPicPr>
        <p:blipFill>
          <a:blip r:embed="rId3">
            <a:alphaModFix/>
          </a:blip>
          <a:stretch>
            <a:fillRect/>
          </a:stretch>
        </p:blipFill>
        <p:spPr>
          <a:xfrm>
            <a:off x="306075" y="651950"/>
            <a:ext cx="3859075" cy="4292525"/>
          </a:xfrm>
          <a:prstGeom prst="rect">
            <a:avLst/>
          </a:prstGeom>
          <a:noFill/>
          <a:ln w="19050" cap="flat" cmpd="sng">
            <a:solidFill>
              <a:schemeClr val="dk2"/>
            </a:solidFill>
            <a:prstDash val="solid"/>
            <a:round/>
            <a:headEnd type="none" w="sm" len="sm"/>
            <a:tailEnd type="none" w="sm" len="sm"/>
          </a:ln>
        </p:spPr>
      </p:pic>
      <p:pic>
        <p:nvPicPr>
          <p:cNvPr id="204" name="Google Shape;204;p30"/>
          <p:cNvPicPr preferRelativeResize="0"/>
          <p:nvPr/>
        </p:nvPicPr>
        <p:blipFill>
          <a:blip r:embed="rId4">
            <a:alphaModFix/>
          </a:blip>
          <a:stretch>
            <a:fillRect/>
          </a:stretch>
        </p:blipFill>
        <p:spPr>
          <a:xfrm>
            <a:off x="4426987" y="651938"/>
            <a:ext cx="1968525" cy="1973450"/>
          </a:xfrm>
          <a:prstGeom prst="rect">
            <a:avLst/>
          </a:prstGeom>
          <a:noFill/>
          <a:ln w="19050" cap="flat" cmpd="sng">
            <a:solidFill>
              <a:schemeClr val="dk2"/>
            </a:solidFill>
            <a:prstDash val="solid"/>
            <a:round/>
            <a:headEnd type="none" w="sm" len="sm"/>
            <a:tailEnd type="none" w="sm" len="sm"/>
          </a:ln>
        </p:spPr>
      </p:pic>
      <p:pic>
        <p:nvPicPr>
          <p:cNvPr id="205" name="Google Shape;205;p30"/>
          <p:cNvPicPr preferRelativeResize="0"/>
          <p:nvPr/>
        </p:nvPicPr>
        <p:blipFill>
          <a:blip r:embed="rId5">
            <a:alphaModFix/>
          </a:blip>
          <a:stretch>
            <a:fillRect/>
          </a:stretch>
        </p:blipFill>
        <p:spPr>
          <a:xfrm>
            <a:off x="6869400" y="651954"/>
            <a:ext cx="1968525" cy="1973445"/>
          </a:xfrm>
          <a:prstGeom prst="rect">
            <a:avLst/>
          </a:prstGeom>
          <a:noFill/>
          <a:ln w="19050" cap="flat" cmpd="sng">
            <a:solidFill>
              <a:schemeClr val="dk2"/>
            </a:solidFill>
            <a:prstDash val="solid"/>
            <a:round/>
            <a:headEnd type="none" w="sm" len="sm"/>
            <a:tailEnd type="none" w="sm" len="sm"/>
          </a:ln>
        </p:spPr>
      </p:pic>
      <p:pic>
        <p:nvPicPr>
          <p:cNvPr id="206" name="Google Shape;206;p30"/>
          <p:cNvPicPr preferRelativeResize="0"/>
          <p:nvPr/>
        </p:nvPicPr>
        <p:blipFill rotWithShape="1">
          <a:blip r:embed="rId6">
            <a:alphaModFix/>
          </a:blip>
          <a:srcRect b="2600"/>
          <a:stretch/>
        </p:blipFill>
        <p:spPr>
          <a:xfrm>
            <a:off x="4426975" y="2829175"/>
            <a:ext cx="4410900" cy="21153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Resistance</a:t>
            </a:r>
            <a:endParaRPr/>
          </a:p>
        </p:txBody>
      </p:sp>
      <p:pic>
        <p:nvPicPr>
          <p:cNvPr id="212" name="Google Shape;212;p31"/>
          <p:cNvPicPr preferRelativeResize="0"/>
          <p:nvPr/>
        </p:nvPicPr>
        <p:blipFill rotWithShape="1">
          <a:blip r:embed="rId3">
            <a:alphaModFix/>
          </a:blip>
          <a:srcRect t="6814" b="5818"/>
          <a:stretch/>
        </p:blipFill>
        <p:spPr>
          <a:xfrm>
            <a:off x="5602388" y="803251"/>
            <a:ext cx="3173524" cy="1860574"/>
          </a:xfrm>
          <a:prstGeom prst="rect">
            <a:avLst/>
          </a:prstGeom>
          <a:noFill/>
          <a:ln w="19050" cap="flat" cmpd="sng">
            <a:solidFill>
              <a:schemeClr val="dk2"/>
            </a:solidFill>
            <a:prstDash val="solid"/>
            <a:round/>
            <a:headEnd type="none" w="sm" len="sm"/>
            <a:tailEnd type="none" w="sm" len="sm"/>
          </a:ln>
        </p:spPr>
      </p:pic>
      <p:pic>
        <p:nvPicPr>
          <p:cNvPr id="213" name="Google Shape;213;p31"/>
          <p:cNvPicPr preferRelativeResize="0"/>
          <p:nvPr/>
        </p:nvPicPr>
        <p:blipFill rotWithShape="1">
          <a:blip r:embed="rId4">
            <a:alphaModFix/>
          </a:blip>
          <a:srcRect t="20622"/>
          <a:stretch/>
        </p:blipFill>
        <p:spPr>
          <a:xfrm>
            <a:off x="368088" y="803250"/>
            <a:ext cx="4965567" cy="3951700"/>
          </a:xfrm>
          <a:prstGeom prst="rect">
            <a:avLst/>
          </a:prstGeom>
          <a:noFill/>
          <a:ln w="19050" cap="flat" cmpd="sng">
            <a:solidFill>
              <a:schemeClr val="dk2"/>
            </a:solidFill>
            <a:prstDash val="solid"/>
            <a:round/>
            <a:headEnd type="none" w="sm" len="sm"/>
            <a:tailEnd type="none" w="sm" len="sm"/>
          </a:ln>
        </p:spPr>
      </p:pic>
      <p:pic>
        <p:nvPicPr>
          <p:cNvPr id="214" name="Google Shape;214;p31"/>
          <p:cNvPicPr preferRelativeResize="0"/>
          <p:nvPr/>
        </p:nvPicPr>
        <p:blipFill rotWithShape="1">
          <a:blip r:embed="rId5">
            <a:alphaModFix/>
          </a:blip>
          <a:srcRect r="54172"/>
          <a:stretch/>
        </p:blipFill>
        <p:spPr>
          <a:xfrm>
            <a:off x="5602381" y="2894369"/>
            <a:ext cx="3173523" cy="18605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body" idx="1"/>
          </p:nvPr>
        </p:nvSpPr>
        <p:spPr>
          <a:xfrm>
            <a:off x="316925" y="764425"/>
            <a:ext cx="3407100" cy="4007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000"/>
              <a:t>Heart cells isolated from the body can </a:t>
            </a:r>
            <a:r>
              <a:rPr lang="en" sz="2000" i="1"/>
              <a:t>spontaneously beat </a:t>
            </a:r>
            <a:r>
              <a:rPr lang="en" sz="2000"/>
              <a:t>on their own. </a:t>
            </a:r>
            <a:endParaRPr sz="2000"/>
          </a:p>
          <a:p>
            <a:pPr marL="0" lvl="0" indent="0" algn="r" rtl="0">
              <a:spcBef>
                <a:spcPts val="1600"/>
              </a:spcBef>
              <a:spcAft>
                <a:spcPts val="0"/>
              </a:spcAft>
              <a:buNone/>
            </a:pPr>
            <a:r>
              <a:rPr lang="en" sz="2000"/>
              <a:t>Your heart can continue beating </a:t>
            </a:r>
            <a:r>
              <a:rPr lang="en" sz="2000" i="1"/>
              <a:t>even when disconnected from your body.</a:t>
            </a:r>
            <a:endParaRPr sz="2000" i="1"/>
          </a:p>
          <a:p>
            <a:pPr marL="0" lvl="0" indent="0" algn="r" rtl="0">
              <a:spcBef>
                <a:spcPts val="1600"/>
              </a:spcBef>
              <a:spcAft>
                <a:spcPts val="1600"/>
              </a:spcAft>
              <a:buNone/>
            </a:pPr>
            <a:r>
              <a:rPr lang="en" sz="2000"/>
              <a:t>Heart cells </a:t>
            </a:r>
            <a:r>
              <a:rPr lang="en" sz="2000" i="1"/>
              <a:t>stop dividing</a:t>
            </a:r>
            <a:r>
              <a:rPr lang="en" sz="2000"/>
              <a:t>, so heart cancer is very </a:t>
            </a:r>
            <a:r>
              <a:rPr lang="en" sz="2000" i="1"/>
              <a:t>rare</a:t>
            </a:r>
            <a:r>
              <a:rPr lang="en" sz="2000"/>
              <a:t>, but heart attacks are very </a:t>
            </a:r>
            <a:r>
              <a:rPr lang="en" sz="2000" i="1"/>
              <a:t>dangerous</a:t>
            </a:r>
            <a:r>
              <a:rPr lang="en" sz="2000"/>
              <a:t>.</a:t>
            </a:r>
            <a:endParaRPr sz="2000"/>
          </a:p>
        </p:txBody>
      </p:sp>
      <p:sp>
        <p:nvSpPr>
          <p:cNvPr id="66" name="Google Shape;66;p14"/>
          <p:cNvSpPr txBox="1">
            <a:spLocks noGrp="1"/>
          </p:cNvSpPr>
          <p:nvPr>
            <p:ph type="title"/>
          </p:nvPr>
        </p:nvSpPr>
        <p:spPr>
          <a:xfrm>
            <a:off x="4175312" y="685200"/>
            <a:ext cx="460342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Can you guess what’s moving in this image?</a:t>
            </a:r>
            <a:endParaRPr sz="2000" dirty="0"/>
          </a:p>
        </p:txBody>
      </p:sp>
      <p:sp>
        <p:nvSpPr>
          <p:cNvPr id="67" name="Google Shape;67;p14"/>
          <p:cNvSpPr txBox="1">
            <a:spLocks noGrp="1"/>
          </p:cNvSpPr>
          <p:nvPr>
            <p:ph type="title"/>
          </p:nvPr>
        </p:nvSpPr>
        <p:spPr>
          <a:xfrm>
            <a:off x="0" y="0"/>
            <a:ext cx="8520600" cy="6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Did you know... </a:t>
            </a:r>
            <a:endParaRPr/>
          </a:p>
        </p:txBody>
      </p:sp>
      <p:pic>
        <p:nvPicPr>
          <p:cNvPr id="68" name="Google Shape;68;p14"/>
          <p:cNvPicPr preferRelativeResize="0"/>
          <p:nvPr/>
        </p:nvPicPr>
        <p:blipFill>
          <a:blip r:embed="rId3">
            <a:alphaModFix/>
          </a:blip>
          <a:stretch>
            <a:fillRect/>
          </a:stretch>
        </p:blipFill>
        <p:spPr>
          <a:xfrm>
            <a:off x="4027977" y="1244525"/>
            <a:ext cx="4898096" cy="3688325"/>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154075"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Capacitance</a:t>
            </a:r>
            <a:endParaRPr/>
          </a:p>
        </p:txBody>
      </p:sp>
      <p:pic>
        <p:nvPicPr>
          <p:cNvPr id="220" name="Google Shape;220;p32"/>
          <p:cNvPicPr preferRelativeResize="0"/>
          <p:nvPr/>
        </p:nvPicPr>
        <p:blipFill>
          <a:blip r:embed="rId3">
            <a:alphaModFix/>
          </a:blip>
          <a:stretch>
            <a:fillRect/>
          </a:stretch>
        </p:blipFill>
        <p:spPr>
          <a:xfrm>
            <a:off x="3922566" y="3296437"/>
            <a:ext cx="2322923" cy="1558786"/>
          </a:xfrm>
          <a:prstGeom prst="rect">
            <a:avLst/>
          </a:prstGeom>
          <a:noFill/>
          <a:ln w="19050" cap="flat" cmpd="sng">
            <a:solidFill>
              <a:schemeClr val="dk2"/>
            </a:solidFill>
            <a:prstDash val="solid"/>
            <a:round/>
            <a:headEnd type="none" w="sm" len="sm"/>
            <a:tailEnd type="none" w="sm" len="sm"/>
          </a:ln>
        </p:spPr>
      </p:pic>
      <p:pic>
        <p:nvPicPr>
          <p:cNvPr id="221" name="Google Shape;221;p32"/>
          <p:cNvPicPr preferRelativeResize="0"/>
          <p:nvPr/>
        </p:nvPicPr>
        <p:blipFill>
          <a:blip r:embed="rId4">
            <a:alphaModFix/>
          </a:blip>
          <a:stretch>
            <a:fillRect/>
          </a:stretch>
        </p:blipFill>
        <p:spPr>
          <a:xfrm>
            <a:off x="3987991" y="677387"/>
            <a:ext cx="4939659" cy="2201014"/>
          </a:xfrm>
          <a:prstGeom prst="rect">
            <a:avLst/>
          </a:prstGeom>
          <a:noFill/>
          <a:ln w="19050" cap="flat" cmpd="sng">
            <a:solidFill>
              <a:schemeClr val="dk2"/>
            </a:solidFill>
            <a:prstDash val="solid"/>
            <a:round/>
            <a:headEnd type="none" w="sm" len="sm"/>
            <a:tailEnd type="none" w="sm" len="sm"/>
          </a:ln>
        </p:spPr>
      </p:pic>
      <p:sp>
        <p:nvSpPr>
          <p:cNvPr id="222" name="Google Shape;222;p32"/>
          <p:cNvSpPr/>
          <p:nvPr/>
        </p:nvSpPr>
        <p:spPr>
          <a:xfrm>
            <a:off x="6443382" y="3296428"/>
            <a:ext cx="2484300" cy="1558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3" name="Google Shape;223;p32" descr="Types of capacitor.svg"/>
          <p:cNvPicPr preferRelativeResize="0"/>
          <p:nvPr/>
        </p:nvPicPr>
        <p:blipFill rotWithShape="1">
          <a:blip r:embed="rId5">
            <a:alphaModFix/>
          </a:blip>
          <a:srcRect r="38435" b="8717"/>
          <a:stretch/>
        </p:blipFill>
        <p:spPr>
          <a:xfrm>
            <a:off x="6443382" y="3296389"/>
            <a:ext cx="2484243" cy="1558884"/>
          </a:xfrm>
          <a:prstGeom prst="rect">
            <a:avLst/>
          </a:prstGeom>
          <a:noFill/>
          <a:ln w="19050" cap="flat" cmpd="sng">
            <a:solidFill>
              <a:schemeClr val="dk2"/>
            </a:solidFill>
            <a:prstDash val="solid"/>
            <a:round/>
            <a:headEnd type="none" w="sm" len="sm"/>
            <a:tailEnd type="none" w="sm" len="sm"/>
          </a:ln>
        </p:spPr>
      </p:pic>
      <p:sp>
        <p:nvSpPr>
          <p:cNvPr id="224" name="Google Shape;224;p32"/>
          <p:cNvSpPr/>
          <p:nvPr/>
        </p:nvSpPr>
        <p:spPr>
          <a:xfrm>
            <a:off x="365850" y="677375"/>
            <a:ext cx="3263400" cy="3202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5" name="Google Shape;225;p32"/>
          <p:cNvPicPr preferRelativeResize="0"/>
          <p:nvPr/>
        </p:nvPicPr>
        <p:blipFill>
          <a:blip r:embed="rId6">
            <a:alphaModFix/>
          </a:blip>
          <a:stretch>
            <a:fillRect/>
          </a:stretch>
        </p:blipFill>
        <p:spPr>
          <a:xfrm>
            <a:off x="365800" y="677325"/>
            <a:ext cx="3263275" cy="3202075"/>
          </a:xfrm>
          <a:prstGeom prst="rect">
            <a:avLst/>
          </a:prstGeom>
          <a:noFill/>
          <a:ln w="19050" cap="flat" cmpd="sng">
            <a:solidFill>
              <a:schemeClr val="dk2"/>
            </a:solidFill>
            <a:prstDash val="solid"/>
            <a:round/>
            <a:headEnd type="none" w="sm" len="sm"/>
            <a:tailEnd type="none" w="sm" len="sm"/>
          </a:ln>
        </p:spPr>
      </p:pic>
      <p:pic>
        <p:nvPicPr>
          <p:cNvPr id="226" name="Google Shape;226;p32"/>
          <p:cNvPicPr preferRelativeResize="0"/>
          <p:nvPr/>
        </p:nvPicPr>
        <p:blipFill>
          <a:blip r:embed="rId7">
            <a:alphaModFix/>
          </a:blip>
          <a:stretch>
            <a:fillRect/>
          </a:stretch>
        </p:blipFill>
        <p:spPr>
          <a:xfrm>
            <a:off x="365800" y="4077850"/>
            <a:ext cx="3263275" cy="7773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Ohm’s Law</a:t>
            </a:r>
            <a:endParaRPr/>
          </a:p>
        </p:txBody>
      </p:sp>
      <p:sp>
        <p:nvSpPr>
          <p:cNvPr id="232" name="Google Shape;232;p33"/>
          <p:cNvSpPr/>
          <p:nvPr/>
        </p:nvSpPr>
        <p:spPr>
          <a:xfrm>
            <a:off x="394452" y="750950"/>
            <a:ext cx="1355100" cy="1777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3" name="Google Shape;233;p33"/>
          <p:cNvPicPr preferRelativeResize="0"/>
          <p:nvPr/>
        </p:nvPicPr>
        <p:blipFill rotWithShape="1">
          <a:blip r:embed="rId3">
            <a:alphaModFix/>
          </a:blip>
          <a:srcRect l="472" r="72239"/>
          <a:stretch/>
        </p:blipFill>
        <p:spPr>
          <a:xfrm>
            <a:off x="394450" y="750971"/>
            <a:ext cx="1355104" cy="1777871"/>
          </a:xfrm>
          <a:prstGeom prst="rect">
            <a:avLst/>
          </a:prstGeom>
          <a:noFill/>
          <a:ln w="19050" cap="flat" cmpd="sng">
            <a:solidFill>
              <a:schemeClr val="dk2"/>
            </a:solidFill>
            <a:prstDash val="solid"/>
            <a:round/>
            <a:headEnd type="none" w="sm" len="sm"/>
            <a:tailEnd type="none" w="sm" len="sm"/>
          </a:ln>
        </p:spPr>
      </p:pic>
      <p:pic>
        <p:nvPicPr>
          <p:cNvPr id="234" name="Google Shape;234;p33"/>
          <p:cNvPicPr preferRelativeResize="0"/>
          <p:nvPr/>
        </p:nvPicPr>
        <p:blipFill rotWithShape="1">
          <a:blip r:embed="rId4">
            <a:alphaModFix/>
          </a:blip>
          <a:srcRect/>
          <a:stretch/>
        </p:blipFill>
        <p:spPr>
          <a:xfrm>
            <a:off x="3672026" y="750950"/>
            <a:ext cx="5101500" cy="3992700"/>
          </a:xfrm>
          <a:prstGeom prst="rect">
            <a:avLst/>
          </a:prstGeom>
          <a:noFill/>
          <a:ln w="19050" cap="flat" cmpd="sng">
            <a:solidFill>
              <a:schemeClr val="dk2"/>
            </a:solidFill>
            <a:prstDash val="solid"/>
            <a:round/>
            <a:headEnd type="none" w="sm" len="sm"/>
            <a:tailEnd type="none" w="sm" len="sm"/>
          </a:ln>
        </p:spPr>
      </p:pic>
      <p:sp>
        <p:nvSpPr>
          <p:cNvPr id="235" name="Google Shape;235;p33"/>
          <p:cNvSpPr/>
          <p:nvPr/>
        </p:nvSpPr>
        <p:spPr>
          <a:xfrm>
            <a:off x="1963589" y="1858390"/>
            <a:ext cx="1355100" cy="1777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33"/>
          <p:cNvPicPr preferRelativeResize="0"/>
          <p:nvPr/>
        </p:nvPicPr>
        <p:blipFill rotWithShape="1">
          <a:blip r:embed="rId3">
            <a:alphaModFix/>
          </a:blip>
          <a:srcRect l="36569" r="35761"/>
          <a:stretch/>
        </p:blipFill>
        <p:spPr>
          <a:xfrm>
            <a:off x="1963784" y="1858442"/>
            <a:ext cx="1355228" cy="1777763"/>
          </a:xfrm>
          <a:prstGeom prst="rect">
            <a:avLst/>
          </a:prstGeom>
          <a:noFill/>
          <a:ln w="19050" cap="flat" cmpd="sng">
            <a:solidFill>
              <a:schemeClr val="dk2"/>
            </a:solidFill>
            <a:prstDash val="solid"/>
            <a:round/>
            <a:headEnd type="none" w="sm" len="sm"/>
            <a:tailEnd type="none" w="sm" len="sm"/>
          </a:ln>
        </p:spPr>
      </p:pic>
      <p:sp>
        <p:nvSpPr>
          <p:cNvPr id="237" name="Google Shape;237;p33"/>
          <p:cNvSpPr/>
          <p:nvPr/>
        </p:nvSpPr>
        <p:spPr>
          <a:xfrm>
            <a:off x="394459" y="2965858"/>
            <a:ext cx="1355100" cy="1777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33"/>
          <p:cNvPicPr preferRelativeResize="0"/>
          <p:nvPr/>
        </p:nvPicPr>
        <p:blipFill rotWithShape="1">
          <a:blip r:embed="rId3">
            <a:alphaModFix/>
          </a:blip>
          <a:srcRect l="72329"/>
          <a:stretch/>
        </p:blipFill>
        <p:spPr>
          <a:xfrm>
            <a:off x="394532" y="2965858"/>
            <a:ext cx="1355030" cy="1777684"/>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4"/>
          <p:cNvPicPr preferRelativeResize="0"/>
          <p:nvPr/>
        </p:nvPicPr>
        <p:blipFill rotWithShape="1">
          <a:blip r:embed="rId3">
            <a:alphaModFix/>
          </a:blip>
          <a:srcRect l="3461" t="18488" r="3228" b="3696"/>
          <a:stretch/>
        </p:blipFill>
        <p:spPr>
          <a:xfrm>
            <a:off x="2451300" y="862413"/>
            <a:ext cx="6560476" cy="3418676"/>
          </a:xfrm>
          <a:prstGeom prst="rect">
            <a:avLst/>
          </a:prstGeom>
          <a:noFill/>
          <a:ln w="19050" cap="flat" cmpd="sng">
            <a:solidFill>
              <a:schemeClr val="dk2"/>
            </a:solidFill>
            <a:prstDash val="solid"/>
            <a:round/>
            <a:headEnd type="none" w="sm" len="sm"/>
            <a:tailEnd type="none" w="sm" len="sm"/>
          </a:ln>
        </p:spPr>
      </p:pic>
      <p:sp>
        <p:nvSpPr>
          <p:cNvPr id="244" name="Google Shape;244;p34"/>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Circuit Diagrams</a:t>
            </a:r>
            <a:endParaRPr/>
          </a:p>
        </p:txBody>
      </p:sp>
      <p:sp>
        <p:nvSpPr>
          <p:cNvPr id="245" name="Google Shape;245;p34"/>
          <p:cNvSpPr/>
          <p:nvPr/>
        </p:nvSpPr>
        <p:spPr>
          <a:xfrm>
            <a:off x="135675" y="862363"/>
            <a:ext cx="2222700" cy="3418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6" name="Google Shape;246;p34"/>
          <p:cNvPicPr preferRelativeResize="0"/>
          <p:nvPr/>
        </p:nvPicPr>
        <p:blipFill rotWithShape="1">
          <a:blip r:embed="rId4">
            <a:alphaModFix/>
          </a:blip>
          <a:srcRect r="57686"/>
          <a:stretch/>
        </p:blipFill>
        <p:spPr>
          <a:xfrm>
            <a:off x="135650" y="862425"/>
            <a:ext cx="2222725" cy="34186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Simple Circuits</a:t>
            </a:r>
            <a:endParaRPr/>
          </a:p>
        </p:txBody>
      </p:sp>
      <p:pic>
        <p:nvPicPr>
          <p:cNvPr id="252" name="Google Shape;252;p35"/>
          <p:cNvPicPr preferRelativeResize="0"/>
          <p:nvPr/>
        </p:nvPicPr>
        <p:blipFill>
          <a:blip r:embed="rId3">
            <a:alphaModFix/>
          </a:blip>
          <a:stretch>
            <a:fillRect/>
          </a:stretch>
        </p:blipFill>
        <p:spPr>
          <a:xfrm>
            <a:off x="1293676" y="2818124"/>
            <a:ext cx="2252695" cy="1593825"/>
          </a:xfrm>
          <a:prstGeom prst="rect">
            <a:avLst/>
          </a:prstGeom>
          <a:noFill/>
          <a:ln w="19050" cap="flat" cmpd="sng">
            <a:solidFill>
              <a:schemeClr val="dk2"/>
            </a:solidFill>
            <a:prstDash val="solid"/>
            <a:round/>
            <a:headEnd type="none" w="sm" len="sm"/>
            <a:tailEnd type="none" w="sm" len="sm"/>
          </a:ln>
        </p:spPr>
      </p:pic>
      <p:pic>
        <p:nvPicPr>
          <p:cNvPr id="253" name="Google Shape;253;p35"/>
          <p:cNvPicPr preferRelativeResize="0"/>
          <p:nvPr/>
        </p:nvPicPr>
        <p:blipFill>
          <a:blip r:embed="rId4">
            <a:alphaModFix/>
          </a:blip>
          <a:stretch>
            <a:fillRect/>
          </a:stretch>
        </p:blipFill>
        <p:spPr>
          <a:xfrm>
            <a:off x="1039963" y="572688"/>
            <a:ext cx="2760125" cy="2092675"/>
          </a:xfrm>
          <a:prstGeom prst="rect">
            <a:avLst/>
          </a:prstGeom>
          <a:noFill/>
          <a:ln w="19050" cap="flat" cmpd="sng">
            <a:solidFill>
              <a:schemeClr val="dk2"/>
            </a:solidFill>
            <a:prstDash val="solid"/>
            <a:round/>
            <a:headEnd type="none" w="sm" len="sm"/>
            <a:tailEnd type="none" w="sm" len="sm"/>
          </a:ln>
        </p:spPr>
      </p:pic>
      <p:sp>
        <p:nvSpPr>
          <p:cNvPr id="254" name="Google Shape;254;p35"/>
          <p:cNvSpPr txBox="1">
            <a:spLocks noGrp="1"/>
          </p:cNvSpPr>
          <p:nvPr>
            <p:ph type="body" idx="1"/>
          </p:nvPr>
        </p:nvSpPr>
        <p:spPr>
          <a:xfrm>
            <a:off x="1200525" y="4463625"/>
            <a:ext cx="2439000" cy="519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t>R</a:t>
            </a:r>
            <a:r>
              <a:rPr lang="en" sz="2000" baseline="-25000"/>
              <a:t>eq </a:t>
            </a:r>
            <a:r>
              <a:rPr lang="en" sz="2000"/>
              <a:t>= R</a:t>
            </a:r>
            <a:r>
              <a:rPr lang="en" sz="2000" baseline="-25000"/>
              <a:t>1</a:t>
            </a:r>
            <a:r>
              <a:rPr lang="en" sz="2000"/>
              <a:t> + R</a:t>
            </a:r>
            <a:r>
              <a:rPr lang="en" sz="2000" baseline="-25000"/>
              <a:t>2</a:t>
            </a:r>
            <a:r>
              <a:rPr lang="en" sz="2000"/>
              <a:t> + R</a:t>
            </a:r>
            <a:r>
              <a:rPr lang="en" sz="2000" baseline="-25000"/>
              <a:t>3</a:t>
            </a:r>
            <a:r>
              <a:rPr lang="en" sz="2000"/>
              <a:t> + …</a:t>
            </a:r>
            <a:endParaRPr sz="2400"/>
          </a:p>
        </p:txBody>
      </p:sp>
      <p:sp>
        <p:nvSpPr>
          <p:cNvPr id="255" name="Google Shape;255;p35"/>
          <p:cNvSpPr txBox="1">
            <a:spLocks noGrp="1"/>
          </p:cNvSpPr>
          <p:nvPr>
            <p:ph type="body" idx="1"/>
          </p:nvPr>
        </p:nvSpPr>
        <p:spPr>
          <a:xfrm>
            <a:off x="4686525" y="4463625"/>
            <a:ext cx="3234600" cy="519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t>1/R</a:t>
            </a:r>
            <a:r>
              <a:rPr lang="en" sz="2000" baseline="-25000"/>
              <a:t>eq </a:t>
            </a:r>
            <a:r>
              <a:rPr lang="en" sz="2000"/>
              <a:t>= 1/R</a:t>
            </a:r>
            <a:r>
              <a:rPr lang="en" sz="2000" baseline="-25000"/>
              <a:t>1</a:t>
            </a:r>
            <a:r>
              <a:rPr lang="en" sz="2000"/>
              <a:t> + 1/R</a:t>
            </a:r>
            <a:r>
              <a:rPr lang="en" sz="2000" baseline="-25000"/>
              <a:t>2</a:t>
            </a:r>
            <a:r>
              <a:rPr lang="en" sz="2000"/>
              <a:t> + 1/R</a:t>
            </a:r>
            <a:r>
              <a:rPr lang="en" sz="2000" baseline="-25000"/>
              <a:t>3</a:t>
            </a:r>
            <a:r>
              <a:rPr lang="en" sz="2000"/>
              <a:t> + …</a:t>
            </a:r>
            <a:endParaRPr sz="2400"/>
          </a:p>
        </p:txBody>
      </p:sp>
      <p:pic>
        <p:nvPicPr>
          <p:cNvPr id="256" name="Google Shape;256;p35"/>
          <p:cNvPicPr preferRelativeResize="0"/>
          <p:nvPr/>
        </p:nvPicPr>
        <p:blipFill>
          <a:blip r:embed="rId5">
            <a:alphaModFix/>
          </a:blip>
          <a:stretch>
            <a:fillRect/>
          </a:stretch>
        </p:blipFill>
        <p:spPr>
          <a:xfrm>
            <a:off x="5177475" y="2818150"/>
            <a:ext cx="2252700" cy="1593773"/>
          </a:xfrm>
          <a:prstGeom prst="rect">
            <a:avLst/>
          </a:prstGeom>
          <a:noFill/>
          <a:ln w="19050" cap="flat" cmpd="sng">
            <a:solidFill>
              <a:schemeClr val="dk2"/>
            </a:solidFill>
            <a:prstDash val="solid"/>
            <a:round/>
            <a:headEnd type="none" w="sm" len="sm"/>
            <a:tailEnd type="none" w="sm" len="sm"/>
          </a:ln>
        </p:spPr>
      </p:pic>
      <p:pic>
        <p:nvPicPr>
          <p:cNvPr id="257" name="Google Shape;257;p35"/>
          <p:cNvPicPr preferRelativeResize="0"/>
          <p:nvPr/>
        </p:nvPicPr>
        <p:blipFill>
          <a:blip r:embed="rId6">
            <a:alphaModFix/>
          </a:blip>
          <a:stretch>
            <a:fillRect/>
          </a:stretch>
        </p:blipFill>
        <p:spPr>
          <a:xfrm>
            <a:off x="4629676" y="572700"/>
            <a:ext cx="3348286" cy="20926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6"/>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Wiring a Breadboard</a:t>
            </a:r>
            <a:endParaRPr/>
          </a:p>
        </p:txBody>
      </p:sp>
      <p:pic>
        <p:nvPicPr>
          <p:cNvPr id="263" name="Google Shape;263;p36"/>
          <p:cNvPicPr preferRelativeResize="0"/>
          <p:nvPr/>
        </p:nvPicPr>
        <p:blipFill rotWithShape="1">
          <a:blip r:embed="rId3">
            <a:alphaModFix/>
          </a:blip>
          <a:srcRect l="7086" r="7223"/>
          <a:stretch/>
        </p:blipFill>
        <p:spPr>
          <a:xfrm>
            <a:off x="135700" y="896725"/>
            <a:ext cx="4896800" cy="3823026"/>
          </a:xfrm>
          <a:prstGeom prst="rect">
            <a:avLst/>
          </a:prstGeom>
          <a:noFill/>
          <a:ln w="19050" cap="flat" cmpd="sng">
            <a:solidFill>
              <a:schemeClr val="dk2"/>
            </a:solidFill>
            <a:prstDash val="solid"/>
            <a:round/>
            <a:headEnd type="none" w="sm" len="sm"/>
            <a:tailEnd type="none" w="sm" len="sm"/>
          </a:ln>
        </p:spPr>
      </p:pic>
      <p:sp>
        <p:nvSpPr>
          <p:cNvPr id="264" name="Google Shape;264;p36"/>
          <p:cNvSpPr/>
          <p:nvPr/>
        </p:nvSpPr>
        <p:spPr>
          <a:xfrm>
            <a:off x="5202838" y="3200125"/>
            <a:ext cx="3805500" cy="1711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5" name="Google Shape;265;p36"/>
          <p:cNvPicPr preferRelativeResize="0"/>
          <p:nvPr/>
        </p:nvPicPr>
        <p:blipFill>
          <a:blip r:embed="rId4">
            <a:alphaModFix/>
          </a:blip>
          <a:stretch>
            <a:fillRect/>
          </a:stretch>
        </p:blipFill>
        <p:spPr>
          <a:xfrm>
            <a:off x="5202851" y="3200141"/>
            <a:ext cx="3805474" cy="1711150"/>
          </a:xfrm>
          <a:prstGeom prst="rect">
            <a:avLst/>
          </a:prstGeom>
          <a:noFill/>
          <a:ln w="19050" cap="flat" cmpd="sng">
            <a:solidFill>
              <a:schemeClr val="dk2"/>
            </a:solidFill>
            <a:prstDash val="solid"/>
            <a:round/>
            <a:headEnd type="none" w="sm" len="sm"/>
            <a:tailEnd type="none" w="sm" len="sm"/>
          </a:ln>
        </p:spPr>
      </p:pic>
      <p:sp>
        <p:nvSpPr>
          <p:cNvPr id="266" name="Google Shape;266;p36"/>
          <p:cNvSpPr/>
          <p:nvPr/>
        </p:nvSpPr>
        <p:spPr>
          <a:xfrm>
            <a:off x="5202838" y="734713"/>
            <a:ext cx="3805500" cy="2303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p36"/>
          <p:cNvPicPr preferRelativeResize="0"/>
          <p:nvPr/>
        </p:nvPicPr>
        <p:blipFill>
          <a:blip r:embed="rId5">
            <a:alphaModFix/>
          </a:blip>
          <a:stretch>
            <a:fillRect/>
          </a:stretch>
        </p:blipFill>
        <p:spPr>
          <a:xfrm>
            <a:off x="5202838" y="734788"/>
            <a:ext cx="3805474" cy="230325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Simple Circuit Activity</a:t>
            </a:r>
            <a:endParaRPr/>
          </a:p>
        </p:txBody>
      </p:sp>
      <p:sp>
        <p:nvSpPr>
          <p:cNvPr id="273" name="Google Shape;273;p37"/>
          <p:cNvSpPr/>
          <p:nvPr/>
        </p:nvSpPr>
        <p:spPr>
          <a:xfrm>
            <a:off x="4591738" y="3200125"/>
            <a:ext cx="3805500" cy="1711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37"/>
          <p:cNvPicPr preferRelativeResize="0"/>
          <p:nvPr/>
        </p:nvPicPr>
        <p:blipFill>
          <a:blip r:embed="rId3">
            <a:alphaModFix/>
          </a:blip>
          <a:stretch>
            <a:fillRect/>
          </a:stretch>
        </p:blipFill>
        <p:spPr>
          <a:xfrm>
            <a:off x="4591744" y="3200150"/>
            <a:ext cx="3805474" cy="1711150"/>
          </a:xfrm>
          <a:prstGeom prst="rect">
            <a:avLst/>
          </a:prstGeom>
          <a:noFill/>
          <a:ln w="19050" cap="flat" cmpd="sng">
            <a:solidFill>
              <a:schemeClr val="dk2"/>
            </a:solidFill>
            <a:prstDash val="solid"/>
            <a:round/>
            <a:headEnd type="none" w="sm" len="sm"/>
            <a:tailEnd type="none" w="sm" len="sm"/>
          </a:ln>
        </p:spPr>
      </p:pic>
      <p:sp>
        <p:nvSpPr>
          <p:cNvPr id="275" name="Google Shape;275;p37"/>
          <p:cNvSpPr/>
          <p:nvPr/>
        </p:nvSpPr>
        <p:spPr>
          <a:xfrm>
            <a:off x="4591738" y="734713"/>
            <a:ext cx="3805500" cy="2303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 name="Google Shape;276;p37"/>
          <p:cNvPicPr preferRelativeResize="0"/>
          <p:nvPr/>
        </p:nvPicPr>
        <p:blipFill>
          <a:blip r:embed="rId4">
            <a:alphaModFix/>
          </a:blip>
          <a:stretch>
            <a:fillRect/>
          </a:stretch>
        </p:blipFill>
        <p:spPr>
          <a:xfrm>
            <a:off x="4591738" y="734788"/>
            <a:ext cx="3805474" cy="2303250"/>
          </a:xfrm>
          <a:prstGeom prst="rect">
            <a:avLst/>
          </a:prstGeom>
          <a:noFill/>
          <a:ln w="19050" cap="flat" cmpd="sng">
            <a:solidFill>
              <a:schemeClr val="dk2"/>
            </a:solidFill>
            <a:prstDash val="solid"/>
            <a:round/>
            <a:headEnd type="none" w="sm" len="sm"/>
            <a:tailEnd type="none" w="sm" len="sm"/>
          </a:ln>
        </p:spPr>
      </p:pic>
      <p:sp>
        <p:nvSpPr>
          <p:cNvPr id="277" name="Google Shape;277;p37"/>
          <p:cNvSpPr/>
          <p:nvPr/>
        </p:nvSpPr>
        <p:spPr>
          <a:xfrm>
            <a:off x="514380" y="734972"/>
            <a:ext cx="3524700" cy="4176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Google Shape;278;p37"/>
          <p:cNvPicPr preferRelativeResize="0"/>
          <p:nvPr/>
        </p:nvPicPr>
        <p:blipFill rotWithShape="1">
          <a:blip r:embed="rId5">
            <a:alphaModFix/>
          </a:blip>
          <a:srcRect t="6678" r="57686" b="6023"/>
          <a:stretch/>
        </p:blipFill>
        <p:spPr>
          <a:xfrm>
            <a:off x="514350" y="734800"/>
            <a:ext cx="3524800" cy="417631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a Multimeter</a:t>
            </a:r>
            <a:endParaRPr/>
          </a:p>
        </p:txBody>
      </p:sp>
      <p:sp>
        <p:nvSpPr>
          <p:cNvPr id="284" name="Google Shape;284;p38"/>
          <p:cNvSpPr/>
          <p:nvPr/>
        </p:nvSpPr>
        <p:spPr>
          <a:xfrm>
            <a:off x="4995081" y="1142806"/>
            <a:ext cx="3765000" cy="3309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38"/>
          <p:cNvPicPr preferRelativeResize="0"/>
          <p:nvPr/>
        </p:nvPicPr>
        <p:blipFill>
          <a:blip r:embed="rId3">
            <a:alphaModFix/>
          </a:blip>
          <a:stretch>
            <a:fillRect/>
          </a:stretch>
        </p:blipFill>
        <p:spPr>
          <a:xfrm>
            <a:off x="4995114" y="1142725"/>
            <a:ext cx="3765042" cy="3309725"/>
          </a:xfrm>
          <a:prstGeom prst="rect">
            <a:avLst/>
          </a:prstGeom>
          <a:noFill/>
          <a:ln w="19050" cap="flat" cmpd="sng">
            <a:solidFill>
              <a:schemeClr val="dk2"/>
            </a:solidFill>
            <a:prstDash val="solid"/>
            <a:round/>
            <a:headEnd type="none" w="sm" len="sm"/>
            <a:tailEnd type="none" w="sm" len="sm"/>
          </a:ln>
        </p:spPr>
      </p:pic>
      <p:sp>
        <p:nvSpPr>
          <p:cNvPr id="286" name="Google Shape;286;p38"/>
          <p:cNvSpPr txBox="1">
            <a:spLocks noGrp="1"/>
          </p:cNvSpPr>
          <p:nvPr>
            <p:ph type="body" idx="1"/>
          </p:nvPr>
        </p:nvSpPr>
        <p:spPr>
          <a:xfrm>
            <a:off x="6582925" y="3283525"/>
            <a:ext cx="1038900" cy="45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Voltage</a:t>
            </a:r>
            <a:endParaRPr sz="2000">
              <a:solidFill>
                <a:schemeClr val="lt1"/>
              </a:solidFill>
            </a:endParaRPr>
          </a:p>
        </p:txBody>
      </p:sp>
      <p:sp>
        <p:nvSpPr>
          <p:cNvPr id="287" name="Google Shape;287;p38"/>
          <p:cNvSpPr txBox="1">
            <a:spLocks noGrp="1"/>
          </p:cNvSpPr>
          <p:nvPr>
            <p:ph type="body" idx="1"/>
          </p:nvPr>
        </p:nvSpPr>
        <p:spPr>
          <a:xfrm>
            <a:off x="5647100" y="1936038"/>
            <a:ext cx="1145400" cy="45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Current</a:t>
            </a:r>
            <a:endParaRPr sz="2000">
              <a:solidFill>
                <a:schemeClr val="lt1"/>
              </a:solidFill>
            </a:endParaRPr>
          </a:p>
        </p:txBody>
      </p:sp>
      <p:pic>
        <p:nvPicPr>
          <p:cNvPr id="288" name="Google Shape;288;p38"/>
          <p:cNvPicPr preferRelativeResize="0"/>
          <p:nvPr/>
        </p:nvPicPr>
        <p:blipFill>
          <a:blip r:embed="rId4">
            <a:alphaModFix/>
          </a:blip>
          <a:stretch>
            <a:fillRect/>
          </a:stretch>
        </p:blipFill>
        <p:spPr>
          <a:xfrm>
            <a:off x="383850" y="1142725"/>
            <a:ext cx="4408101" cy="3309724"/>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9"/>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Signal Basics</a:t>
            </a:r>
            <a:endParaRPr/>
          </a:p>
          <a:p>
            <a:pPr marL="0" lvl="0" indent="0" algn="l" rtl="0">
              <a:spcBef>
                <a:spcPts val="0"/>
              </a:spcBef>
              <a:spcAft>
                <a:spcPts val="0"/>
              </a:spcAft>
              <a:buNone/>
            </a:pPr>
            <a:endParaRPr/>
          </a:p>
        </p:txBody>
      </p:sp>
      <p:pic>
        <p:nvPicPr>
          <p:cNvPr id="294" name="Google Shape;294;p39"/>
          <p:cNvPicPr preferRelativeResize="0"/>
          <p:nvPr/>
        </p:nvPicPr>
        <p:blipFill rotWithShape="1">
          <a:blip r:embed="rId3">
            <a:alphaModFix/>
          </a:blip>
          <a:srcRect b="12793"/>
          <a:stretch/>
        </p:blipFill>
        <p:spPr>
          <a:xfrm>
            <a:off x="255551" y="1160312"/>
            <a:ext cx="8632900" cy="30950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0"/>
          <p:cNvPicPr preferRelativeResize="0"/>
          <p:nvPr/>
        </p:nvPicPr>
        <p:blipFill rotWithShape="1">
          <a:blip r:embed="rId3">
            <a:alphaModFix/>
          </a:blip>
          <a:srcRect l="50636"/>
          <a:stretch/>
        </p:blipFill>
        <p:spPr>
          <a:xfrm>
            <a:off x="4244875" y="1158037"/>
            <a:ext cx="2258775" cy="3406463"/>
          </a:xfrm>
          <a:prstGeom prst="rect">
            <a:avLst/>
          </a:prstGeom>
          <a:noFill/>
          <a:ln w="19050" cap="flat" cmpd="sng">
            <a:solidFill>
              <a:schemeClr val="dk2"/>
            </a:solidFill>
            <a:prstDash val="solid"/>
            <a:round/>
            <a:headEnd type="none" w="sm" len="sm"/>
            <a:tailEnd type="none" w="sm" len="sm"/>
          </a:ln>
        </p:spPr>
      </p:pic>
      <p:sp>
        <p:nvSpPr>
          <p:cNvPr id="300" name="Google Shape;300;p40"/>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Cleaning Up Noisy Signals</a:t>
            </a:r>
            <a:endParaRPr/>
          </a:p>
        </p:txBody>
      </p:sp>
      <p:pic>
        <p:nvPicPr>
          <p:cNvPr id="301" name="Google Shape;301;p40"/>
          <p:cNvPicPr preferRelativeResize="0"/>
          <p:nvPr/>
        </p:nvPicPr>
        <p:blipFill rotWithShape="1">
          <a:blip r:embed="rId3">
            <a:alphaModFix/>
          </a:blip>
          <a:srcRect r="50595"/>
          <a:stretch/>
        </p:blipFill>
        <p:spPr>
          <a:xfrm>
            <a:off x="6682175" y="1159450"/>
            <a:ext cx="2258775" cy="3403625"/>
          </a:xfrm>
          <a:prstGeom prst="rect">
            <a:avLst/>
          </a:prstGeom>
          <a:noFill/>
          <a:ln w="19050" cap="flat" cmpd="sng">
            <a:solidFill>
              <a:schemeClr val="dk2"/>
            </a:solidFill>
            <a:prstDash val="solid"/>
            <a:round/>
            <a:headEnd type="none" w="sm" len="sm"/>
            <a:tailEnd type="none" w="sm" len="sm"/>
          </a:ln>
        </p:spPr>
      </p:pic>
      <p:sp>
        <p:nvSpPr>
          <p:cNvPr id="302" name="Google Shape;302;p40"/>
          <p:cNvSpPr/>
          <p:nvPr/>
        </p:nvSpPr>
        <p:spPr>
          <a:xfrm>
            <a:off x="135674" y="1635263"/>
            <a:ext cx="3984000" cy="23826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3" name="Google Shape;303;p40"/>
          <p:cNvPicPr preferRelativeResize="0"/>
          <p:nvPr/>
        </p:nvPicPr>
        <p:blipFill>
          <a:blip r:embed="rId4">
            <a:alphaModFix/>
          </a:blip>
          <a:stretch>
            <a:fillRect/>
          </a:stretch>
        </p:blipFill>
        <p:spPr>
          <a:xfrm>
            <a:off x="135625" y="1635338"/>
            <a:ext cx="3984100" cy="2382475"/>
          </a:xfrm>
          <a:prstGeom prst="rect">
            <a:avLst/>
          </a:prstGeom>
          <a:noFill/>
          <a:ln w="19050" cap="flat" cmpd="sng">
            <a:solidFill>
              <a:schemeClr val="dk2"/>
            </a:solidFill>
            <a:prstDash val="solid"/>
            <a:round/>
            <a:headEnd type="none" w="sm" len="sm"/>
            <a:tailEnd type="none" w="sm" len="sm"/>
          </a:ln>
        </p:spPr>
      </p:pic>
      <p:cxnSp>
        <p:nvCxnSpPr>
          <p:cNvPr id="304" name="Google Shape;304;p40"/>
          <p:cNvCxnSpPr/>
          <p:nvPr/>
        </p:nvCxnSpPr>
        <p:spPr>
          <a:xfrm>
            <a:off x="6204250" y="2855113"/>
            <a:ext cx="1110000" cy="12300"/>
          </a:xfrm>
          <a:prstGeom prst="straightConnector1">
            <a:avLst/>
          </a:prstGeom>
          <a:noFill/>
          <a:ln w="76200" cap="flat" cmpd="sng">
            <a:solidFill>
              <a:schemeClr val="lt2"/>
            </a:solidFill>
            <a:prstDash val="solid"/>
            <a:round/>
            <a:headEnd type="none"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1"/>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 of Noise</a:t>
            </a:r>
            <a:endParaRPr/>
          </a:p>
        </p:txBody>
      </p:sp>
      <p:pic>
        <p:nvPicPr>
          <p:cNvPr id="310" name="Google Shape;310;p41"/>
          <p:cNvPicPr preferRelativeResize="0"/>
          <p:nvPr/>
        </p:nvPicPr>
        <p:blipFill>
          <a:blip r:embed="rId3">
            <a:alphaModFix/>
          </a:blip>
          <a:stretch>
            <a:fillRect/>
          </a:stretch>
        </p:blipFill>
        <p:spPr>
          <a:xfrm>
            <a:off x="1426150" y="572700"/>
            <a:ext cx="6291700" cy="4316843"/>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is it so important to keep the heart pumping?</a:t>
            </a:r>
            <a:endParaRPr/>
          </a:p>
        </p:txBody>
      </p:sp>
      <p:sp>
        <p:nvSpPr>
          <p:cNvPr id="74" name="Google Shape;74;p15"/>
          <p:cNvSpPr txBox="1">
            <a:spLocks noGrp="1"/>
          </p:cNvSpPr>
          <p:nvPr>
            <p:ph type="body" idx="1"/>
          </p:nvPr>
        </p:nvSpPr>
        <p:spPr>
          <a:xfrm>
            <a:off x="6460225" y="1106175"/>
            <a:ext cx="2591400" cy="350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Your body needs blood! The heart pumps up to 2000 gallons of blood a day throughout your body. </a:t>
            </a:r>
            <a:endParaRPr sz="2000"/>
          </a:p>
          <a:p>
            <a:pPr marL="0" lvl="0" indent="0" algn="l" rtl="0">
              <a:spcBef>
                <a:spcPts val="1600"/>
              </a:spcBef>
              <a:spcAft>
                <a:spcPts val="1600"/>
              </a:spcAft>
              <a:buNone/>
            </a:pPr>
            <a:r>
              <a:rPr lang="en" sz="2000"/>
              <a:t>How do we track the heart’s activity and make sure it’s working?</a:t>
            </a:r>
            <a:endParaRPr sz="2000"/>
          </a:p>
        </p:txBody>
      </p:sp>
      <p:pic>
        <p:nvPicPr>
          <p:cNvPr id="75" name="Google Shape;75;p15"/>
          <p:cNvPicPr preferRelativeResize="0"/>
          <p:nvPr/>
        </p:nvPicPr>
        <p:blipFill>
          <a:blip r:embed="rId3">
            <a:alphaModFix/>
          </a:blip>
          <a:stretch>
            <a:fillRect/>
          </a:stretch>
        </p:blipFill>
        <p:spPr>
          <a:xfrm>
            <a:off x="283375" y="1272775"/>
            <a:ext cx="5715000" cy="3286125"/>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2"/>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Amplification and Filtering</a:t>
            </a:r>
            <a:endParaRPr/>
          </a:p>
        </p:txBody>
      </p:sp>
      <p:pic>
        <p:nvPicPr>
          <p:cNvPr id="316" name="Google Shape;316;p42" descr="https://lh5.googleusercontent.com/o3qnQz_pO5IkrmlTNIzKEQZjUKPTGTZaRjpP583R12pEGgzH-cj9APXG2XU4j-xBohMqSrwXjtU_8k50KGbopy2Pv5YzQTtAyPEVOlF7OgTyyqTfhxq3TNLCvMvDFhbsh6po7q9qek4"/>
          <p:cNvPicPr preferRelativeResize="0"/>
          <p:nvPr/>
        </p:nvPicPr>
        <p:blipFill rotWithShape="1">
          <a:blip r:embed="rId3">
            <a:alphaModFix/>
          </a:blip>
          <a:srcRect l="3374" t="520" r="13912" b="24087"/>
          <a:stretch/>
        </p:blipFill>
        <p:spPr>
          <a:xfrm>
            <a:off x="313650" y="2873075"/>
            <a:ext cx="3208200" cy="2009100"/>
          </a:xfrm>
          <a:prstGeom prst="rect">
            <a:avLst/>
          </a:prstGeom>
          <a:noFill/>
          <a:ln w="19050" cap="sq" cmpd="sng">
            <a:solidFill>
              <a:schemeClr val="lt2"/>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317" name="Google Shape;317;p42"/>
          <p:cNvSpPr txBox="1"/>
          <p:nvPr/>
        </p:nvSpPr>
        <p:spPr>
          <a:xfrm flipH="1">
            <a:off x="3656675" y="1226825"/>
            <a:ext cx="2339700" cy="70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0" u="sng" strike="noStrike" cap="none">
                <a:solidFill>
                  <a:schemeClr val="accent3"/>
                </a:solidFill>
                <a:latin typeface="Average"/>
                <a:ea typeface="Average"/>
                <a:cs typeface="Average"/>
                <a:sym typeface="Average"/>
              </a:rPr>
              <a:t>Amplifying circuit:</a:t>
            </a:r>
            <a:endParaRPr sz="2000">
              <a:solidFill>
                <a:schemeClr val="accent3"/>
              </a:solidFill>
              <a:latin typeface="Average"/>
              <a:ea typeface="Average"/>
              <a:cs typeface="Average"/>
              <a:sym typeface="Average"/>
            </a:endParaRPr>
          </a:p>
          <a:p>
            <a:pPr marL="0" marR="0" lvl="0" indent="0" algn="l" rtl="0">
              <a:spcBef>
                <a:spcPts val="0"/>
              </a:spcBef>
              <a:spcAft>
                <a:spcPts val="0"/>
              </a:spcAft>
              <a:buNone/>
            </a:pPr>
            <a:r>
              <a:rPr lang="en" sz="2000">
                <a:solidFill>
                  <a:schemeClr val="accent3"/>
                </a:solidFill>
                <a:latin typeface="Average"/>
                <a:ea typeface="Average"/>
                <a:cs typeface="Average"/>
                <a:sym typeface="Average"/>
              </a:rPr>
              <a:t>Gain = R</a:t>
            </a:r>
            <a:r>
              <a:rPr lang="en" sz="2000" baseline="-25000">
                <a:solidFill>
                  <a:schemeClr val="accent3"/>
                </a:solidFill>
                <a:latin typeface="Average"/>
                <a:ea typeface="Average"/>
                <a:cs typeface="Average"/>
                <a:sym typeface="Average"/>
              </a:rPr>
              <a:t>f</a:t>
            </a:r>
            <a:r>
              <a:rPr lang="en" sz="2000">
                <a:solidFill>
                  <a:schemeClr val="accent3"/>
                </a:solidFill>
                <a:latin typeface="Average"/>
                <a:ea typeface="Average"/>
                <a:cs typeface="Average"/>
                <a:sym typeface="Average"/>
              </a:rPr>
              <a:t>/R</a:t>
            </a:r>
            <a:r>
              <a:rPr lang="en" sz="2000" baseline="-25000">
                <a:solidFill>
                  <a:schemeClr val="accent3"/>
                </a:solidFill>
                <a:latin typeface="Average"/>
                <a:ea typeface="Average"/>
                <a:cs typeface="Average"/>
                <a:sym typeface="Average"/>
              </a:rPr>
              <a:t>in</a:t>
            </a:r>
            <a:endParaRPr sz="2000" baseline="-25000">
              <a:solidFill>
                <a:schemeClr val="accent3"/>
              </a:solidFill>
              <a:latin typeface="Average"/>
              <a:ea typeface="Average"/>
              <a:cs typeface="Average"/>
              <a:sym typeface="Average"/>
            </a:endParaRPr>
          </a:p>
          <a:p>
            <a:pPr marL="0" marR="0" lvl="0" indent="0" algn="l" rtl="0">
              <a:spcBef>
                <a:spcPts val="0"/>
              </a:spcBef>
              <a:spcAft>
                <a:spcPts val="0"/>
              </a:spcAft>
              <a:buNone/>
            </a:pPr>
            <a:endParaRPr/>
          </a:p>
        </p:txBody>
      </p:sp>
      <p:pic>
        <p:nvPicPr>
          <p:cNvPr id="318" name="Google Shape;318;p42" descr="https://lh3.googleusercontent.com/8mmI668ky1voyeEIt2ooSnlggaBAtc83_lA00ZWOnuI3rDVOwUkcWqJJl1NeB5DTaBCCy0DSQ1HWji9tx8Ce52eu-t8Yc7OyqHqyX74w4pBsPfkDS-ZrsW-4QDotbE27yqPZ9dbblwQ"/>
          <p:cNvPicPr preferRelativeResize="0"/>
          <p:nvPr/>
        </p:nvPicPr>
        <p:blipFill rotWithShape="1">
          <a:blip r:embed="rId4">
            <a:alphaModFix/>
          </a:blip>
          <a:srcRect/>
          <a:stretch/>
        </p:blipFill>
        <p:spPr>
          <a:xfrm>
            <a:off x="6594404" y="249976"/>
            <a:ext cx="2285022" cy="2044079"/>
          </a:xfrm>
          <a:prstGeom prst="rect">
            <a:avLst/>
          </a:prstGeom>
          <a:noFill/>
          <a:ln w="19050" cap="flat" cmpd="sng">
            <a:solidFill>
              <a:schemeClr val="lt2"/>
            </a:solidFill>
            <a:prstDash val="solid"/>
            <a:round/>
            <a:headEnd type="none" w="sm" len="sm"/>
            <a:tailEnd type="none" w="sm" len="sm"/>
          </a:ln>
        </p:spPr>
      </p:pic>
      <p:pic>
        <p:nvPicPr>
          <p:cNvPr id="319" name="Google Shape;319;p42" descr="https://lh6.googleusercontent.com/obPWasPkTo3dJh_uUnPyfoKyA2Pw5I3hBg3_A459peyWPDECmweJry00JJj3J-hSvCnfM8WzFL__QtpMSgId_3YjIULpKXU7_nuQ-8EQTrVs_XA_E4YF6XN2rzxFYi7ieHYMmkpBmAU"/>
          <p:cNvPicPr preferRelativeResize="0"/>
          <p:nvPr/>
        </p:nvPicPr>
        <p:blipFill rotWithShape="1">
          <a:blip r:embed="rId5">
            <a:alphaModFix/>
          </a:blip>
          <a:srcRect/>
          <a:stretch/>
        </p:blipFill>
        <p:spPr>
          <a:xfrm>
            <a:off x="6594400" y="2741624"/>
            <a:ext cx="2285012" cy="2044130"/>
          </a:xfrm>
          <a:prstGeom prst="rect">
            <a:avLst/>
          </a:prstGeom>
          <a:noFill/>
          <a:ln w="19050" cap="flat" cmpd="sng">
            <a:solidFill>
              <a:schemeClr val="lt2"/>
            </a:solidFill>
            <a:prstDash val="solid"/>
            <a:round/>
            <a:headEnd type="none" w="sm" len="sm"/>
            <a:tailEnd type="none" w="sm" len="sm"/>
          </a:ln>
        </p:spPr>
      </p:pic>
      <p:sp>
        <p:nvSpPr>
          <p:cNvPr id="320" name="Google Shape;320;p42"/>
          <p:cNvSpPr txBox="1"/>
          <p:nvPr/>
        </p:nvSpPr>
        <p:spPr>
          <a:xfrm>
            <a:off x="6830700" y="4739104"/>
            <a:ext cx="1812600" cy="40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000">
                <a:solidFill>
                  <a:schemeClr val="accent3"/>
                </a:solidFill>
                <a:latin typeface="Average"/>
                <a:ea typeface="Average"/>
                <a:cs typeface="Average"/>
                <a:sym typeface="Average"/>
              </a:rPr>
              <a:t>High Pass</a:t>
            </a:r>
            <a:endParaRPr sz="2000">
              <a:solidFill>
                <a:schemeClr val="accent3"/>
              </a:solidFill>
              <a:latin typeface="Average"/>
              <a:ea typeface="Average"/>
              <a:cs typeface="Average"/>
              <a:sym typeface="Average"/>
            </a:endParaRPr>
          </a:p>
        </p:txBody>
      </p:sp>
      <p:sp>
        <p:nvSpPr>
          <p:cNvPr id="321" name="Google Shape;321;p42"/>
          <p:cNvSpPr/>
          <p:nvPr/>
        </p:nvSpPr>
        <p:spPr>
          <a:xfrm>
            <a:off x="313532" y="572700"/>
            <a:ext cx="3208200" cy="2009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42" descr="https://lh6.googleusercontent.com/k08wFwdFonolt-vB9l06FKkffYk1n7L08xPXVsF8lxBCmHn9rG7gVgtLSo7xNkgSujoOoYi5WK4Eg9_tzydy2yZOGYu0cQWOjIaBV9F66eE2vRiCOjEr-iGip8NoR9Lg5JMfereSYD4"/>
          <p:cNvPicPr preferRelativeResize="0"/>
          <p:nvPr/>
        </p:nvPicPr>
        <p:blipFill rotWithShape="1">
          <a:blip r:embed="rId6">
            <a:alphaModFix/>
          </a:blip>
          <a:srcRect t="2429"/>
          <a:stretch/>
        </p:blipFill>
        <p:spPr>
          <a:xfrm>
            <a:off x="313525" y="572700"/>
            <a:ext cx="3208475" cy="2009050"/>
          </a:xfrm>
          <a:prstGeom prst="rect">
            <a:avLst/>
          </a:prstGeom>
          <a:noFill/>
          <a:ln w="19050" cap="sq" cmpd="sng">
            <a:solidFill>
              <a:schemeClr val="lt2"/>
            </a:solidFill>
            <a:prstDash val="solid"/>
            <a:miter lim="800000"/>
            <a:headEnd type="none" w="sm" len="sm"/>
            <a:tailEnd type="none" w="sm" len="sm"/>
          </a:ln>
        </p:spPr>
      </p:pic>
      <p:sp>
        <p:nvSpPr>
          <p:cNvPr id="323" name="Google Shape;323;p42"/>
          <p:cNvSpPr txBox="1"/>
          <p:nvPr/>
        </p:nvSpPr>
        <p:spPr>
          <a:xfrm flipH="1">
            <a:off x="3522000" y="3322913"/>
            <a:ext cx="3342600" cy="1256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u="sng">
                <a:solidFill>
                  <a:schemeClr val="accent3"/>
                </a:solidFill>
                <a:latin typeface="Average"/>
                <a:ea typeface="Average"/>
                <a:cs typeface="Average"/>
                <a:sym typeface="Average"/>
              </a:rPr>
              <a:t>Low-pass filter</a:t>
            </a:r>
            <a:r>
              <a:rPr lang="en" sz="2000">
                <a:solidFill>
                  <a:schemeClr val="accent3"/>
                </a:solidFill>
                <a:latin typeface="Average"/>
                <a:ea typeface="Average"/>
                <a:cs typeface="Average"/>
                <a:sym typeface="Average"/>
              </a:rPr>
              <a:t>:  </a:t>
            </a:r>
            <a:br>
              <a:rPr lang="en" sz="2000">
                <a:solidFill>
                  <a:schemeClr val="accent3"/>
                </a:solidFill>
                <a:latin typeface="Average"/>
                <a:ea typeface="Average"/>
                <a:cs typeface="Average"/>
                <a:sym typeface="Average"/>
              </a:rPr>
            </a:br>
            <a:r>
              <a:rPr lang="en" sz="2000">
                <a:solidFill>
                  <a:schemeClr val="accent3"/>
                </a:solidFill>
                <a:latin typeface="Average"/>
                <a:ea typeface="Average"/>
                <a:cs typeface="Average"/>
                <a:sym typeface="Average"/>
              </a:rPr>
              <a:t>Gain = R</a:t>
            </a:r>
            <a:r>
              <a:rPr lang="en" sz="2000" baseline="-25000">
                <a:solidFill>
                  <a:schemeClr val="accent3"/>
                </a:solidFill>
                <a:latin typeface="Average"/>
                <a:ea typeface="Average"/>
                <a:cs typeface="Average"/>
                <a:sym typeface="Average"/>
              </a:rPr>
              <a:t>f</a:t>
            </a:r>
            <a:r>
              <a:rPr lang="en" sz="2000">
                <a:solidFill>
                  <a:schemeClr val="accent3"/>
                </a:solidFill>
                <a:latin typeface="Average"/>
                <a:ea typeface="Average"/>
                <a:cs typeface="Average"/>
                <a:sym typeface="Average"/>
              </a:rPr>
              <a:t>/R</a:t>
            </a:r>
            <a:r>
              <a:rPr lang="en" sz="2000" baseline="-25000">
                <a:solidFill>
                  <a:schemeClr val="accent3"/>
                </a:solidFill>
                <a:latin typeface="Average"/>
                <a:ea typeface="Average"/>
                <a:cs typeface="Average"/>
                <a:sym typeface="Average"/>
              </a:rPr>
              <a:t>s</a:t>
            </a:r>
            <a:br>
              <a:rPr lang="en" sz="2000">
                <a:solidFill>
                  <a:schemeClr val="accent3"/>
                </a:solidFill>
                <a:latin typeface="Average"/>
                <a:ea typeface="Average"/>
                <a:cs typeface="Average"/>
                <a:sym typeface="Average"/>
              </a:rPr>
            </a:br>
            <a:r>
              <a:rPr lang="en" sz="2000">
                <a:solidFill>
                  <a:schemeClr val="accent3"/>
                </a:solidFill>
                <a:latin typeface="Average"/>
                <a:ea typeface="Average"/>
                <a:cs typeface="Average"/>
                <a:sym typeface="Average"/>
              </a:rPr>
              <a:t>Cutoff Freq = 1/(2πC</a:t>
            </a:r>
            <a:r>
              <a:rPr lang="en" sz="2000" baseline="-25000">
                <a:solidFill>
                  <a:schemeClr val="accent3"/>
                </a:solidFill>
                <a:latin typeface="Average"/>
                <a:ea typeface="Average"/>
                <a:cs typeface="Average"/>
                <a:sym typeface="Average"/>
              </a:rPr>
              <a:t>f</a:t>
            </a:r>
            <a:r>
              <a:rPr lang="en" sz="2000">
                <a:solidFill>
                  <a:schemeClr val="accent3"/>
                </a:solidFill>
                <a:latin typeface="Average"/>
                <a:ea typeface="Average"/>
                <a:cs typeface="Average"/>
                <a:sym typeface="Average"/>
              </a:rPr>
              <a:t>R</a:t>
            </a:r>
            <a:r>
              <a:rPr lang="en" sz="2000" baseline="-25000">
                <a:solidFill>
                  <a:schemeClr val="accent3"/>
                </a:solidFill>
                <a:latin typeface="Average"/>
                <a:ea typeface="Average"/>
                <a:cs typeface="Average"/>
                <a:sym typeface="Average"/>
              </a:rPr>
              <a:t>f</a:t>
            </a:r>
            <a:r>
              <a:rPr lang="en" sz="2000">
                <a:solidFill>
                  <a:schemeClr val="accent3"/>
                </a:solidFill>
                <a:latin typeface="Average"/>
                <a:ea typeface="Average"/>
                <a:cs typeface="Average"/>
                <a:sym typeface="Average"/>
              </a:rPr>
              <a:t>)</a:t>
            </a:r>
            <a:endParaRPr sz="2000">
              <a:solidFill>
                <a:schemeClr val="accent3"/>
              </a:solidFill>
              <a:latin typeface="Average"/>
              <a:ea typeface="Average"/>
              <a:cs typeface="Average"/>
              <a:sym typeface="Average"/>
            </a:endParaRPr>
          </a:p>
          <a:p>
            <a:pPr marL="0" marR="0" lvl="0" indent="0" algn="l" rtl="0">
              <a:spcBef>
                <a:spcPts val="0"/>
              </a:spcBef>
              <a:spcAft>
                <a:spcPts val="0"/>
              </a:spcAft>
              <a:buNone/>
            </a:pPr>
            <a:endParaRPr sz="2000"/>
          </a:p>
        </p:txBody>
      </p:sp>
      <p:sp>
        <p:nvSpPr>
          <p:cNvPr id="324" name="Google Shape;324;p42"/>
          <p:cNvSpPr txBox="1"/>
          <p:nvPr/>
        </p:nvSpPr>
        <p:spPr>
          <a:xfrm>
            <a:off x="6780389" y="2240499"/>
            <a:ext cx="1913100" cy="40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000">
                <a:solidFill>
                  <a:schemeClr val="accent3"/>
                </a:solidFill>
                <a:latin typeface="Average"/>
                <a:ea typeface="Average"/>
                <a:cs typeface="Average"/>
                <a:sym typeface="Average"/>
              </a:rPr>
              <a:t>Low Pass</a:t>
            </a:r>
            <a:endParaRPr sz="2000">
              <a:solidFill>
                <a:schemeClr val="accent3"/>
              </a:solidFill>
              <a:latin typeface="Average"/>
              <a:ea typeface="Average"/>
              <a:cs typeface="Average"/>
              <a:sym typeface="Averag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3"/>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Instrumentation Amplifier</a:t>
            </a:r>
            <a:endParaRPr/>
          </a:p>
        </p:txBody>
      </p:sp>
      <p:pic>
        <p:nvPicPr>
          <p:cNvPr id="330" name="Google Shape;330;p43"/>
          <p:cNvPicPr preferRelativeResize="0"/>
          <p:nvPr/>
        </p:nvPicPr>
        <p:blipFill>
          <a:blip r:embed="rId3">
            <a:alphaModFix/>
          </a:blip>
          <a:stretch>
            <a:fillRect/>
          </a:stretch>
        </p:blipFill>
        <p:spPr>
          <a:xfrm>
            <a:off x="248675" y="815123"/>
            <a:ext cx="5463768" cy="3947099"/>
          </a:xfrm>
          <a:prstGeom prst="rect">
            <a:avLst/>
          </a:prstGeom>
          <a:noFill/>
          <a:ln w="19050" cap="flat" cmpd="sng">
            <a:solidFill>
              <a:srgbClr val="637052"/>
            </a:solidFill>
            <a:prstDash val="solid"/>
            <a:round/>
            <a:headEnd type="none" w="sm" len="sm"/>
            <a:tailEnd type="none" w="sm" len="sm"/>
          </a:ln>
        </p:spPr>
      </p:pic>
      <p:cxnSp>
        <p:nvCxnSpPr>
          <p:cNvPr id="331" name="Google Shape;331;p43"/>
          <p:cNvCxnSpPr/>
          <p:nvPr/>
        </p:nvCxnSpPr>
        <p:spPr>
          <a:xfrm>
            <a:off x="2835884" y="815123"/>
            <a:ext cx="0" cy="3947100"/>
          </a:xfrm>
          <a:prstGeom prst="straightConnector1">
            <a:avLst/>
          </a:prstGeom>
          <a:noFill/>
          <a:ln w="38100" cap="flat" cmpd="sng">
            <a:solidFill>
              <a:srgbClr val="FF0000"/>
            </a:solidFill>
            <a:prstDash val="lgDash"/>
            <a:round/>
            <a:headEnd type="none" w="med" len="med"/>
            <a:tailEnd type="none" w="med" len="med"/>
          </a:ln>
        </p:spPr>
      </p:cxnSp>
      <p:sp>
        <p:nvSpPr>
          <p:cNvPr id="332" name="Google Shape;332;p43"/>
          <p:cNvSpPr txBox="1">
            <a:spLocks noGrp="1"/>
          </p:cNvSpPr>
          <p:nvPr>
            <p:ph type="body" idx="1"/>
          </p:nvPr>
        </p:nvSpPr>
        <p:spPr>
          <a:xfrm>
            <a:off x="3857300" y="2946850"/>
            <a:ext cx="1846800" cy="772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solidFill>
                  <a:srgbClr val="FF0000"/>
                </a:solidFill>
              </a:rPr>
              <a:t>Differential Amplifier </a:t>
            </a:r>
            <a:endParaRPr sz="2000">
              <a:solidFill>
                <a:srgbClr val="FF0000"/>
              </a:solidFill>
            </a:endParaRPr>
          </a:p>
        </p:txBody>
      </p:sp>
      <p:sp>
        <p:nvSpPr>
          <p:cNvPr id="333" name="Google Shape;333;p43"/>
          <p:cNvSpPr txBox="1">
            <a:spLocks noGrp="1"/>
          </p:cNvSpPr>
          <p:nvPr>
            <p:ph type="body" idx="1"/>
          </p:nvPr>
        </p:nvSpPr>
        <p:spPr>
          <a:xfrm>
            <a:off x="376550" y="2386650"/>
            <a:ext cx="1846800" cy="426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solidFill>
                  <a:srgbClr val="FF0000"/>
                </a:solidFill>
              </a:rPr>
              <a:t>Buffer Circuit</a:t>
            </a:r>
            <a:endParaRPr sz="2000">
              <a:solidFill>
                <a:srgbClr val="FF0000"/>
              </a:solidFill>
            </a:endParaRPr>
          </a:p>
        </p:txBody>
      </p:sp>
      <p:pic>
        <p:nvPicPr>
          <p:cNvPr id="334" name="Google Shape;334;p43"/>
          <p:cNvPicPr preferRelativeResize="0"/>
          <p:nvPr/>
        </p:nvPicPr>
        <p:blipFill>
          <a:blip r:embed="rId4">
            <a:alphaModFix/>
          </a:blip>
          <a:stretch>
            <a:fillRect/>
          </a:stretch>
        </p:blipFill>
        <p:spPr>
          <a:xfrm>
            <a:off x="5928150" y="828825"/>
            <a:ext cx="2967174" cy="1801487"/>
          </a:xfrm>
          <a:prstGeom prst="rect">
            <a:avLst/>
          </a:prstGeom>
          <a:noFill/>
          <a:ln w="19050" cap="flat" cmpd="sng">
            <a:solidFill>
              <a:schemeClr val="dk2"/>
            </a:solidFill>
            <a:prstDash val="solid"/>
            <a:round/>
            <a:headEnd type="none" w="sm" len="sm"/>
            <a:tailEnd type="none" w="sm" len="sm"/>
          </a:ln>
        </p:spPr>
      </p:pic>
      <p:pic>
        <p:nvPicPr>
          <p:cNvPr id="335" name="Google Shape;335;p43"/>
          <p:cNvPicPr preferRelativeResize="0"/>
          <p:nvPr/>
        </p:nvPicPr>
        <p:blipFill>
          <a:blip r:embed="rId5">
            <a:alphaModFix/>
          </a:blip>
          <a:stretch>
            <a:fillRect/>
          </a:stretch>
        </p:blipFill>
        <p:spPr>
          <a:xfrm>
            <a:off x="6343838" y="2813250"/>
            <a:ext cx="2135799" cy="194897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4"/>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Basic EKG Principle</a:t>
            </a:r>
            <a:endParaRPr/>
          </a:p>
        </p:txBody>
      </p:sp>
      <p:pic>
        <p:nvPicPr>
          <p:cNvPr id="341" name="Google Shape;341;p44"/>
          <p:cNvPicPr preferRelativeResize="0"/>
          <p:nvPr/>
        </p:nvPicPr>
        <p:blipFill>
          <a:blip r:embed="rId3">
            <a:alphaModFix/>
          </a:blip>
          <a:stretch>
            <a:fillRect/>
          </a:stretch>
        </p:blipFill>
        <p:spPr>
          <a:xfrm>
            <a:off x="1363388" y="656325"/>
            <a:ext cx="6417231" cy="42660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EKG Activity</a:t>
            </a:r>
            <a:endParaRPr/>
          </a:p>
        </p:txBody>
      </p:sp>
      <p:pic>
        <p:nvPicPr>
          <p:cNvPr id="347" name="Google Shape;347;p45" descr="Image result for lm741 datasheet ua741cp"/>
          <p:cNvPicPr preferRelativeResize="0"/>
          <p:nvPr/>
        </p:nvPicPr>
        <p:blipFill rotWithShape="1">
          <a:blip r:embed="rId3">
            <a:alphaModFix/>
          </a:blip>
          <a:srcRect/>
          <a:stretch/>
        </p:blipFill>
        <p:spPr>
          <a:xfrm>
            <a:off x="173213" y="3106025"/>
            <a:ext cx="3567900" cy="1775075"/>
          </a:xfrm>
          <a:prstGeom prst="rect">
            <a:avLst/>
          </a:prstGeom>
          <a:noFill/>
          <a:ln w="19050" cap="flat" cmpd="sng">
            <a:solidFill>
              <a:schemeClr val="dk2"/>
            </a:solidFill>
            <a:prstDash val="solid"/>
            <a:round/>
            <a:headEnd type="none" w="sm" len="sm"/>
            <a:tailEnd type="none" w="sm" len="sm"/>
          </a:ln>
        </p:spPr>
      </p:pic>
      <p:pic>
        <p:nvPicPr>
          <p:cNvPr id="348" name="Google Shape;348;p45"/>
          <p:cNvPicPr preferRelativeResize="0"/>
          <p:nvPr/>
        </p:nvPicPr>
        <p:blipFill>
          <a:blip r:embed="rId4">
            <a:alphaModFix/>
          </a:blip>
          <a:stretch>
            <a:fillRect/>
          </a:stretch>
        </p:blipFill>
        <p:spPr>
          <a:xfrm>
            <a:off x="173213" y="664350"/>
            <a:ext cx="3567900" cy="2166225"/>
          </a:xfrm>
          <a:prstGeom prst="rect">
            <a:avLst/>
          </a:prstGeom>
          <a:noFill/>
          <a:ln w="19050" cap="flat" cmpd="sng">
            <a:solidFill>
              <a:schemeClr val="dk2"/>
            </a:solidFill>
            <a:prstDash val="solid"/>
            <a:round/>
            <a:headEnd type="none" w="sm" len="sm"/>
            <a:tailEnd type="none" w="sm" len="sm"/>
          </a:ln>
        </p:spPr>
      </p:pic>
      <p:sp>
        <p:nvSpPr>
          <p:cNvPr id="349" name="Google Shape;349;p45"/>
          <p:cNvSpPr txBox="1"/>
          <p:nvPr/>
        </p:nvSpPr>
        <p:spPr>
          <a:xfrm>
            <a:off x="814862" y="4309275"/>
            <a:ext cx="757500" cy="4470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b="1"/>
              <a:t>LM741</a:t>
            </a:r>
            <a:endParaRPr b="1"/>
          </a:p>
        </p:txBody>
      </p:sp>
      <p:pic>
        <p:nvPicPr>
          <p:cNvPr id="350" name="Google Shape;350;p45"/>
          <p:cNvPicPr preferRelativeResize="0"/>
          <p:nvPr/>
        </p:nvPicPr>
        <p:blipFill>
          <a:blip r:embed="rId5">
            <a:alphaModFix/>
          </a:blip>
          <a:stretch>
            <a:fillRect/>
          </a:stretch>
        </p:blipFill>
        <p:spPr>
          <a:xfrm>
            <a:off x="3904988" y="1088925"/>
            <a:ext cx="5065787" cy="3367597"/>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6"/>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Importance of EKGs</a:t>
            </a:r>
            <a:endParaRPr/>
          </a:p>
        </p:txBody>
      </p:sp>
      <p:pic>
        <p:nvPicPr>
          <p:cNvPr id="356" name="Google Shape;356;p46"/>
          <p:cNvPicPr preferRelativeResize="0"/>
          <p:nvPr/>
        </p:nvPicPr>
        <p:blipFill>
          <a:blip r:embed="rId3">
            <a:alphaModFix/>
          </a:blip>
          <a:stretch>
            <a:fillRect/>
          </a:stretch>
        </p:blipFill>
        <p:spPr>
          <a:xfrm>
            <a:off x="166500" y="908800"/>
            <a:ext cx="5053874" cy="3591100"/>
          </a:xfrm>
          <a:prstGeom prst="rect">
            <a:avLst/>
          </a:prstGeom>
          <a:noFill/>
          <a:ln w="19050" cap="flat" cmpd="sng">
            <a:solidFill>
              <a:schemeClr val="dk2"/>
            </a:solidFill>
            <a:prstDash val="solid"/>
            <a:round/>
            <a:headEnd type="none" w="sm" len="sm"/>
            <a:tailEnd type="none" w="sm" len="sm"/>
          </a:ln>
        </p:spPr>
      </p:pic>
      <p:pic>
        <p:nvPicPr>
          <p:cNvPr id="357" name="Google Shape;357;p46"/>
          <p:cNvPicPr preferRelativeResize="0"/>
          <p:nvPr/>
        </p:nvPicPr>
        <p:blipFill>
          <a:blip r:embed="rId4">
            <a:alphaModFix/>
          </a:blip>
          <a:stretch>
            <a:fillRect/>
          </a:stretch>
        </p:blipFill>
        <p:spPr>
          <a:xfrm>
            <a:off x="5414375" y="473381"/>
            <a:ext cx="3543026" cy="2568682"/>
          </a:xfrm>
          <a:prstGeom prst="rect">
            <a:avLst/>
          </a:prstGeom>
          <a:noFill/>
          <a:ln w="19050" cap="flat" cmpd="sng">
            <a:solidFill>
              <a:schemeClr val="dk2"/>
            </a:solidFill>
            <a:prstDash val="solid"/>
            <a:round/>
            <a:headEnd type="none" w="sm" len="sm"/>
            <a:tailEnd type="none" w="sm" len="sm"/>
          </a:ln>
        </p:spPr>
      </p:pic>
      <p:pic>
        <p:nvPicPr>
          <p:cNvPr id="358" name="Google Shape;358;p46"/>
          <p:cNvPicPr preferRelativeResize="0"/>
          <p:nvPr/>
        </p:nvPicPr>
        <p:blipFill>
          <a:blip r:embed="rId5">
            <a:alphaModFix/>
          </a:blip>
          <a:stretch>
            <a:fillRect/>
          </a:stretch>
        </p:blipFill>
        <p:spPr>
          <a:xfrm>
            <a:off x="5414375" y="3199487"/>
            <a:ext cx="1735825" cy="1735825"/>
          </a:xfrm>
          <a:prstGeom prst="rect">
            <a:avLst/>
          </a:prstGeom>
          <a:noFill/>
          <a:ln w="19050" cap="flat" cmpd="sng">
            <a:solidFill>
              <a:srgbClr val="595959"/>
            </a:solidFill>
            <a:prstDash val="solid"/>
            <a:round/>
            <a:headEnd type="none" w="sm" len="sm"/>
            <a:tailEnd type="none" w="sm" len="sm"/>
          </a:ln>
        </p:spPr>
      </p:pic>
      <p:pic>
        <p:nvPicPr>
          <p:cNvPr id="359" name="Google Shape;359;p46"/>
          <p:cNvPicPr preferRelativeResize="0"/>
          <p:nvPr/>
        </p:nvPicPr>
        <p:blipFill rotWithShape="1">
          <a:blip r:embed="rId6">
            <a:alphaModFix/>
          </a:blip>
          <a:srcRect l="5962" r="5962"/>
          <a:stretch/>
        </p:blipFill>
        <p:spPr>
          <a:xfrm>
            <a:off x="7221575" y="3199487"/>
            <a:ext cx="1735827" cy="1735826"/>
          </a:xfrm>
          <a:prstGeom prst="rect">
            <a:avLst/>
          </a:prstGeom>
          <a:noFill/>
          <a:ln w="19050" cap="flat" cmpd="sng">
            <a:solidFill>
              <a:srgbClr val="595959"/>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Unequal Access to Basic Medical Equipment</a:t>
            </a:r>
            <a:endParaRPr/>
          </a:p>
        </p:txBody>
      </p:sp>
      <p:sp>
        <p:nvSpPr>
          <p:cNvPr id="365" name="Google Shape;365;p47"/>
          <p:cNvSpPr txBox="1">
            <a:spLocks noGrp="1"/>
          </p:cNvSpPr>
          <p:nvPr>
            <p:ph type="body" idx="1"/>
          </p:nvPr>
        </p:nvSpPr>
        <p:spPr>
          <a:xfrm>
            <a:off x="0" y="664150"/>
            <a:ext cx="9153000" cy="17412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200"/>
              <a:t>EKGs are one of the most basic tools but costs range from $2000-$15000</a:t>
            </a:r>
            <a:endParaRPr sz="2200"/>
          </a:p>
          <a:p>
            <a:pPr marL="457200" lvl="0" indent="-368300" algn="l" rtl="0">
              <a:spcBef>
                <a:spcPts val="1600"/>
              </a:spcBef>
              <a:spcAft>
                <a:spcPts val="1600"/>
              </a:spcAft>
              <a:buSzPts val="2200"/>
              <a:buChar char="●"/>
            </a:pPr>
            <a:r>
              <a:rPr lang="en" sz="2200"/>
              <a:t>What if an EKG breaks in a developing country?</a:t>
            </a:r>
            <a:endParaRPr sz="2400"/>
          </a:p>
        </p:txBody>
      </p:sp>
      <p:sp>
        <p:nvSpPr>
          <p:cNvPr id="366" name="Google Shape;366;p47"/>
          <p:cNvSpPr txBox="1">
            <a:spLocks noGrp="1"/>
          </p:cNvSpPr>
          <p:nvPr>
            <p:ph type="body" idx="1"/>
          </p:nvPr>
        </p:nvSpPr>
        <p:spPr>
          <a:xfrm>
            <a:off x="470800" y="1808325"/>
            <a:ext cx="4251900" cy="29931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Char char="●"/>
            </a:pPr>
            <a:r>
              <a:rPr lang="en" sz="2200"/>
              <a:t>Doctors may not be trained to use or fix it</a:t>
            </a:r>
            <a:endParaRPr sz="2200"/>
          </a:p>
          <a:p>
            <a:pPr marL="457200" lvl="0" indent="-355600" algn="l" rtl="0">
              <a:lnSpc>
                <a:spcPct val="100000"/>
              </a:lnSpc>
              <a:spcBef>
                <a:spcPts val="1000"/>
              </a:spcBef>
              <a:spcAft>
                <a:spcPts val="0"/>
              </a:spcAft>
              <a:buSzPts val="2000"/>
              <a:buChar char="●"/>
            </a:pPr>
            <a:r>
              <a:rPr lang="en" sz="2200"/>
              <a:t>Unreliable electricity means unreliable results</a:t>
            </a:r>
            <a:endParaRPr sz="2200"/>
          </a:p>
          <a:p>
            <a:pPr marL="457200" lvl="0" indent="-355600" algn="l" rtl="0">
              <a:lnSpc>
                <a:spcPct val="100000"/>
              </a:lnSpc>
              <a:spcBef>
                <a:spcPts val="1000"/>
              </a:spcBef>
              <a:spcAft>
                <a:spcPts val="0"/>
              </a:spcAft>
              <a:buSzPts val="2000"/>
              <a:buChar char="●"/>
            </a:pPr>
            <a:r>
              <a:rPr lang="en" sz="2200"/>
              <a:t>Not suitable for conditions </a:t>
            </a:r>
            <a:endParaRPr sz="2200"/>
          </a:p>
          <a:p>
            <a:pPr marL="457200" lvl="0" indent="-355600" algn="l" rtl="0">
              <a:lnSpc>
                <a:spcPct val="100000"/>
              </a:lnSpc>
              <a:spcBef>
                <a:spcPts val="1000"/>
              </a:spcBef>
              <a:spcAft>
                <a:spcPts val="1000"/>
              </a:spcAft>
              <a:buSzPts val="2000"/>
              <a:buChar char="●"/>
            </a:pPr>
            <a:r>
              <a:rPr lang="en" sz="2200"/>
              <a:t>Lack of access for replacement parts</a:t>
            </a:r>
            <a:br>
              <a:rPr lang="en" sz="2400"/>
            </a:br>
            <a:endParaRPr sz="2400"/>
          </a:p>
        </p:txBody>
      </p:sp>
      <p:pic>
        <p:nvPicPr>
          <p:cNvPr id="367" name="Google Shape;367;p47"/>
          <p:cNvPicPr preferRelativeResize="0"/>
          <p:nvPr/>
        </p:nvPicPr>
        <p:blipFill>
          <a:blip r:embed="rId3">
            <a:alphaModFix/>
          </a:blip>
          <a:stretch>
            <a:fillRect/>
          </a:stretch>
        </p:blipFill>
        <p:spPr>
          <a:xfrm>
            <a:off x="4788475" y="1991400"/>
            <a:ext cx="4130950" cy="2757400"/>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xEl>
                                              <p:pRg st="0" end="0"/>
                                            </p:txEl>
                                          </p:spTgt>
                                        </p:tgtEl>
                                        <p:attrNameLst>
                                          <p:attrName>style.visibility</p:attrName>
                                        </p:attrNameLst>
                                      </p:cBhvr>
                                      <p:to>
                                        <p:strVal val="visible"/>
                                      </p:to>
                                    </p:set>
                                    <p:animEffect transition="in" filter="fade">
                                      <p:cBhvr>
                                        <p:cTn id="7" dur="1000"/>
                                        <p:tgtEl>
                                          <p:spTgt spid="3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6">
                                            <p:txEl>
                                              <p:pRg st="1" end="1"/>
                                            </p:txEl>
                                          </p:spTgt>
                                        </p:tgtEl>
                                        <p:attrNameLst>
                                          <p:attrName>style.visibility</p:attrName>
                                        </p:attrNameLst>
                                      </p:cBhvr>
                                      <p:to>
                                        <p:strVal val="visible"/>
                                      </p:to>
                                    </p:set>
                                    <p:animEffect transition="in" filter="fade">
                                      <p:cBhvr>
                                        <p:cTn id="12" dur="1000"/>
                                        <p:tgtEl>
                                          <p:spTgt spid="3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6">
                                            <p:txEl>
                                              <p:pRg st="2" end="2"/>
                                            </p:txEl>
                                          </p:spTgt>
                                        </p:tgtEl>
                                        <p:attrNameLst>
                                          <p:attrName>style.visibility</p:attrName>
                                        </p:attrNameLst>
                                      </p:cBhvr>
                                      <p:to>
                                        <p:strVal val="visible"/>
                                      </p:to>
                                    </p:set>
                                    <p:animEffect transition="in" filter="fade">
                                      <p:cBhvr>
                                        <p:cTn id="17" dur="1000"/>
                                        <p:tgtEl>
                                          <p:spTgt spid="3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6">
                                            <p:txEl>
                                              <p:pRg st="3" end="3"/>
                                            </p:txEl>
                                          </p:spTgt>
                                        </p:tgtEl>
                                        <p:attrNameLst>
                                          <p:attrName>style.visibility</p:attrName>
                                        </p:attrNameLst>
                                      </p:cBhvr>
                                      <p:to>
                                        <p:strVal val="visible"/>
                                      </p:to>
                                    </p:set>
                                    <p:animEffect transition="in" filter="fade">
                                      <p:cBhvr>
                                        <p:cTn id="22" dur="1000"/>
                                        <p:tgtEl>
                                          <p:spTgt spid="3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8"/>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Medical Equipment Sourcing</a:t>
            </a:r>
            <a:endParaRPr/>
          </a:p>
        </p:txBody>
      </p:sp>
      <p:sp>
        <p:nvSpPr>
          <p:cNvPr id="373" name="Google Shape;373;p48"/>
          <p:cNvSpPr txBox="1">
            <a:spLocks noGrp="1"/>
          </p:cNvSpPr>
          <p:nvPr>
            <p:ph type="body" idx="1"/>
          </p:nvPr>
        </p:nvSpPr>
        <p:spPr>
          <a:xfrm>
            <a:off x="76200" y="701375"/>
            <a:ext cx="6485400" cy="18921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200"/>
              <a:t>80% is donated to developing countries or purchased used </a:t>
            </a:r>
            <a:endParaRPr sz="2200"/>
          </a:p>
          <a:p>
            <a:pPr marL="457200" lvl="0" indent="-368300" algn="l" rtl="0">
              <a:spcBef>
                <a:spcPts val="1600"/>
              </a:spcBef>
              <a:spcAft>
                <a:spcPts val="1600"/>
              </a:spcAft>
              <a:buSzPts val="2200"/>
              <a:buChar char="●"/>
            </a:pPr>
            <a:r>
              <a:rPr lang="en" sz="2200"/>
              <a:t>More than 40% of donated technology is not used</a:t>
            </a:r>
            <a:endParaRPr sz="2200"/>
          </a:p>
        </p:txBody>
      </p:sp>
      <p:pic>
        <p:nvPicPr>
          <p:cNvPr id="374" name="Google Shape;374;p48"/>
          <p:cNvPicPr preferRelativeResize="0"/>
          <p:nvPr/>
        </p:nvPicPr>
        <p:blipFill>
          <a:blip r:embed="rId3">
            <a:alphaModFix/>
          </a:blip>
          <a:stretch>
            <a:fillRect/>
          </a:stretch>
        </p:blipFill>
        <p:spPr>
          <a:xfrm>
            <a:off x="6822825" y="239813"/>
            <a:ext cx="1964000" cy="2522925"/>
          </a:xfrm>
          <a:prstGeom prst="rect">
            <a:avLst/>
          </a:prstGeom>
          <a:noFill/>
          <a:ln w="19050" cap="flat" cmpd="sng">
            <a:solidFill>
              <a:schemeClr val="dk2"/>
            </a:solidFill>
            <a:prstDash val="solid"/>
            <a:round/>
            <a:headEnd type="none" w="sm" len="sm"/>
            <a:tailEnd type="none" w="sm" len="sm"/>
          </a:ln>
        </p:spPr>
      </p:pic>
      <p:pic>
        <p:nvPicPr>
          <p:cNvPr id="375" name="Google Shape;375;p48"/>
          <p:cNvPicPr preferRelativeResize="0"/>
          <p:nvPr/>
        </p:nvPicPr>
        <p:blipFill>
          <a:blip r:embed="rId4">
            <a:alphaModFix/>
          </a:blip>
          <a:stretch>
            <a:fillRect/>
          </a:stretch>
        </p:blipFill>
        <p:spPr>
          <a:xfrm>
            <a:off x="6822823" y="2446949"/>
            <a:ext cx="1964000" cy="2532936"/>
          </a:xfrm>
          <a:prstGeom prst="rect">
            <a:avLst/>
          </a:prstGeom>
          <a:noFill/>
          <a:ln w="19050" cap="flat" cmpd="sng">
            <a:solidFill>
              <a:schemeClr val="dk2"/>
            </a:solidFill>
            <a:prstDash val="solid"/>
            <a:round/>
            <a:headEnd type="none" w="sm" len="sm"/>
            <a:tailEnd type="none" w="sm" len="sm"/>
          </a:ln>
        </p:spPr>
      </p:pic>
      <p:sp>
        <p:nvSpPr>
          <p:cNvPr id="376" name="Google Shape;376;p48"/>
          <p:cNvSpPr txBox="1">
            <a:spLocks noGrp="1"/>
          </p:cNvSpPr>
          <p:nvPr>
            <p:ph type="body" idx="1"/>
          </p:nvPr>
        </p:nvSpPr>
        <p:spPr>
          <a:xfrm>
            <a:off x="715200" y="2279875"/>
            <a:ext cx="5207400" cy="2532900"/>
          </a:xfrm>
          <a:prstGeom prst="rect">
            <a:avLst/>
          </a:prstGeom>
        </p:spPr>
        <p:txBody>
          <a:bodyPr spcFirstLastPara="1" wrap="square" lIns="91425" tIns="91425" rIns="91425" bIns="91425" anchor="t" anchorCtr="0">
            <a:noAutofit/>
          </a:bodyPr>
          <a:lstStyle/>
          <a:p>
            <a:pPr marL="457200" marR="0" lvl="0" indent="-368300" algn="l" rtl="0">
              <a:lnSpc>
                <a:spcPct val="200000"/>
              </a:lnSpc>
              <a:spcBef>
                <a:spcPts val="0"/>
              </a:spcBef>
              <a:spcAft>
                <a:spcPts val="0"/>
              </a:spcAft>
              <a:buSzPts val="2200"/>
              <a:buChar char="●"/>
            </a:pPr>
            <a:r>
              <a:rPr lang="en" sz="2200"/>
              <a:t>No reliable electricity </a:t>
            </a:r>
            <a:endParaRPr sz="2200"/>
          </a:p>
          <a:p>
            <a:pPr marL="457200" lvl="0" indent="-368300" algn="l" rtl="0">
              <a:lnSpc>
                <a:spcPct val="200000"/>
              </a:lnSpc>
              <a:spcBef>
                <a:spcPts val="0"/>
              </a:spcBef>
              <a:spcAft>
                <a:spcPts val="0"/>
              </a:spcAft>
              <a:buSzPts val="2200"/>
              <a:buChar char="●"/>
            </a:pPr>
            <a:r>
              <a:rPr lang="en" sz="2200"/>
              <a:t>Not suitable for high heat or humidity</a:t>
            </a:r>
            <a:endParaRPr sz="2200"/>
          </a:p>
          <a:p>
            <a:pPr marL="457200" lvl="0" indent="-368300" algn="l" rtl="0">
              <a:lnSpc>
                <a:spcPct val="200000"/>
              </a:lnSpc>
              <a:spcBef>
                <a:spcPts val="0"/>
              </a:spcBef>
              <a:spcAft>
                <a:spcPts val="0"/>
              </a:spcAft>
              <a:buSzPts val="2200"/>
              <a:buChar char="●"/>
            </a:pPr>
            <a:r>
              <a:rPr lang="en" sz="2200"/>
              <a:t>No doctors trained in use</a:t>
            </a:r>
            <a:endParaRPr sz="2200"/>
          </a:p>
          <a:p>
            <a:pPr marL="457200" lvl="0" indent="-368300" algn="l" rtl="0">
              <a:lnSpc>
                <a:spcPct val="200000"/>
              </a:lnSpc>
              <a:spcBef>
                <a:spcPts val="0"/>
              </a:spcBef>
              <a:spcAft>
                <a:spcPts val="0"/>
              </a:spcAft>
              <a:buSzPts val="2200"/>
              <a:buChar char="●"/>
            </a:pPr>
            <a:r>
              <a:rPr lang="en" sz="2200"/>
              <a:t>No replacement parts or consumables</a:t>
            </a:r>
            <a:endParaRPr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xEl>
                                              <p:pRg st="0" end="0"/>
                                            </p:txEl>
                                          </p:spTgt>
                                        </p:tgtEl>
                                        <p:attrNameLst>
                                          <p:attrName>style.visibility</p:attrName>
                                        </p:attrNameLst>
                                      </p:cBhvr>
                                      <p:to>
                                        <p:strVal val="visible"/>
                                      </p:to>
                                    </p:set>
                                    <p:animEffect transition="in" filter="fade">
                                      <p:cBhvr>
                                        <p:cTn id="7" dur="1000"/>
                                        <p:tgtEl>
                                          <p:spTgt spid="3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6">
                                            <p:txEl>
                                              <p:pRg st="1" end="1"/>
                                            </p:txEl>
                                          </p:spTgt>
                                        </p:tgtEl>
                                        <p:attrNameLst>
                                          <p:attrName>style.visibility</p:attrName>
                                        </p:attrNameLst>
                                      </p:cBhvr>
                                      <p:to>
                                        <p:strVal val="visible"/>
                                      </p:to>
                                    </p:set>
                                    <p:animEffect transition="in" filter="fade">
                                      <p:cBhvr>
                                        <p:cTn id="12" dur="1000"/>
                                        <p:tgtEl>
                                          <p:spTgt spid="3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6">
                                            <p:txEl>
                                              <p:pRg st="2" end="2"/>
                                            </p:txEl>
                                          </p:spTgt>
                                        </p:tgtEl>
                                        <p:attrNameLst>
                                          <p:attrName>style.visibility</p:attrName>
                                        </p:attrNameLst>
                                      </p:cBhvr>
                                      <p:to>
                                        <p:strVal val="visible"/>
                                      </p:to>
                                    </p:set>
                                    <p:animEffect transition="in" filter="fade">
                                      <p:cBhvr>
                                        <p:cTn id="17" dur="1000"/>
                                        <p:tgtEl>
                                          <p:spTgt spid="3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6">
                                            <p:txEl>
                                              <p:pRg st="3" end="3"/>
                                            </p:txEl>
                                          </p:spTgt>
                                        </p:tgtEl>
                                        <p:attrNameLst>
                                          <p:attrName>style.visibility</p:attrName>
                                        </p:attrNameLst>
                                      </p:cBhvr>
                                      <p:to>
                                        <p:strVal val="visible"/>
                                      </p:to>
                                    </p:set>
                                    <p:animEffect transition="in" filter="fade">
                                      <p:cBhvr>
                                        <p:cTn id="22" dur="1000"/>
                                        <p:tgtEl>
                                          <p:spTgt spid="3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9"/>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can bioengineers help? </a:t>
            </a:r>
            <a:endParaRPr/>
          </a:p>
        </p:txBody>
      </p:sp>
      <p:sp>
        <p:nvSpPr>
          <p:cNvPr id="382" name="Google Shape;382;p49"/>
          <p:cNvSpPr txBox="1">
            <a:spLocks noGrp="1"/>
          </p:cNvSpPr>
          <p:nvPr>
            <p:ph type="body" idx="1"/>
          </p:nvPr>
        </p:nvSpPr>
        <p:spPr>
          <a:xfrm>
            <a:off x="0" y="648900"/>
            <a:ext cx="5127600" cy="42324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200"/>
              <a:t>Shifting design principles to think about low resource settings</a:t>
            </a:r>
            <a:endParaRPr sz="2200"/>
          </a:p>
          <a:p>
            <a:pPr marL="457200" lvl="0" indent="-368300" algn="l" rtl="0">
              <a:spcBef>
                <a:spcPts val="1600"/>
              </a:spcBef>
              <a:spcAft>
                <a:spcPts val="0"/>
              </a:spcAft>
              <a:buSzPts val="2200"/>
              <a:buChar char="●"/>
            </a:pPr>
            <a:r>
              <a:rPr lang="en" sz="2200"/>
              <a:t>What are 5 design considerations you would make for a medical device?</a:t>
            </a:r>
            <a:endParaRPr sz="2200"/>
          </a:p>
          <a:p>
            <a:pPr marL="457200" lvl="0" indent="-368300" algn="l" rtl="0">
              <a:spcBef>
                <a:spcPts val="1600"/>
              </a:spcBef>
              <a:spcAft>
                <a:spcPts val="0"/>
              </a:spcAft>
              <a:buSzPts val="2200"/>
              <a:buChar char="●"/>
            </a:pPr>
            <a:r>
              <a:rPr lang="en" sz="2200"/>
              <a:t>How would these considerations be prioritized?</a:t>
            </a:r>
            <a:endParaRPr sz="2200"/>
          </a:p>
          <a:p>
            <a:pPr marL="457200" lvl="0" indent="-368300" algn="l" rtl="0">
              <a:spcBef>
                <a:spcPts val="1600"/>
              </a:spcBef>
              <a:spcAft>
                <a:spcPts val="0"/>
              </a:spcAft>
              <a:buSzPts val="2200"/>
              <a:buChar char="●"/>
            </a:pPr>
            <a:r>
              <a:rPr lang="en" sz="2200"/>
              <a:t>What might you prioritize in a medical device for a resource-poor area? </a:t>
            </a:r>
            <a:endParaRPr sz="2200"/>
          </a:p>
          <a:p>
            <a:pPr marL="0" lvl="0" indent="0" algn="l" rtl="0">
              <a:spcBef>
                <a:spcPts val="1600"/>
              </a:spcBef>
              <a:spcAft>
                <a:spcPts val="1600"/>
              </a:spcAft>
              <a:buNone/>
            </a:pPr>
            <a:endParaRPr sz="2400"/>
          </a:p>
        </p:txBody>
      </p:sp>
      <p:pic>
        <p:nvPicPr>
          <p:cNvPr id="383" name="Google Shape;383;p49"/>
          <p:cNvPicPr preferRelativeResize="0"/>
          <p:nvPr/>
        </p:nvPicPr>
        <p:blipFill rotWithShape="1">
          <a:blip r:embed="rId3">
            <a:alphaModFix/>
          </a:blip>
          <a:srcRect l="6853" r="10577"/>
          <a:stretch/>
        </p:blipFill>
        <p:spPr>
          <a:xfrm>
            <a:off x="5127603" y="799975"/>
            <a:ext cx="3641921" cy="3543526"/>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10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0"/>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Conclusion… </a:t>
            </a:r>
            <a:endParaRPr/>
          </a:p>
        </p:txBody>
      </p:sp>
      <p:sp>
        <p:nvSpPr>
          <p:cNvPr id="389" name="Google Shape;389;p50"/>
          <p:cNvSpPr txBox="1">
            <a:spLocks noGrp="1"/>
          </p:cNvSpPr>
          <p:nvPr>
            <p:ph type="body" idx="1"/>
          </p:nvPr>
        </p:nvSpPr>
        <p:spPr>
          <a:xfrm>
            <a:off x="415200" y="572700"/>
            <a:ext cx="8313600" cy="426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a:t>“</a:t>
            </a:r>
            <a:r>
              <a:rPr lang="en" sz="2100" b="1"/>
              <a:t>Biomedical engineering</a:t>
            </a:r>
            <a:r>
              <a:rPr lang="en" sz="2000"/>
              <a:t> is considered as the profession </a:t>
            </a:r>
            <a:r>
              <a:rPr lang="en" sz="2100" b="1"/>
              <a:t>responsible for innovation</a:t>
            </a:r>
            <a:r>
              <a:rPr lang="en" sz="2000"/>
              <a:t>, research and development, design, selection, management and safe use of all types of medical devices, including single-use and reusable medical equipment, prosthetics, implantable devices and bionics, among others.</a:t>
            </a:r>
            <a:endParaRPr sz="2000"/>
          </a:p>
          <a:p>
            <a:pPr marL="0" lvl="0" indent="0" algn="ctr" rtl="0">
              <a:spcBef>
                <a:spcPts val="1600"/>
              </a:spcBef>
              <a:spcAft>
                <a:spcPts val="0"/>
              </a:spcAft>
              <a:buClr>
                <a:schemeClr val="dk1"/>
              </a:buClr>
              <a:buSzPts val="1100"/>
              <a:buFont typeface="Arial"/>
              <a:buNone/>
            </a:pPr>
            <a:r>
              <a:rPr lang="en" sz="2000"/>
              <a:t>A</a:t>
            </a:r>
            <a:r>
              <a:rPr lang="en" sz="2100"/>
              <a:t> </a:t>
            </a:r>
            <a:r>
              <a:rPr lang="en" sz="2100" b="1"/>
              <a:t>key objective</a:t>
            </a:r>
            <a:r>
              <a:rPr lang="en" sz="2000" b="1"/>
              <a:t> </a:t>
            </a:r>
            <a:r>
              <a:rPr lang="en" sz="2000"/>
              <a:t>of biomedical engineers is to have devices that are of good quality, </a:t>
            </a:r>
            <a:r>
              <a:rPr lang="en" sz="2100" b="1"/>
              <a:t>effective for the intended purpose, available, accessible and affordable</a:t>
            </a:r>
            <a:r>
              <a:rPr lang="en" sz="2000"/>
              <a:t>. When these objectives are met and devices are used safely, patients’ lives may be saved, quality of life increased and there will be positive economic outcomes; </a:t>
            </a:r>
            <a:r>
              <a:rPr lang="en" sz="2100" b="1"/>
              <a:t>the final goal is attainment of better levels of care</a:t>
            </a:r>
            <a:r>
              <a:rPr lang="en" sz="2100"/>
              <a:t>.</a:t>
            </a:r>
            <a:r>
              <a:rPr lang="en" sz="2000"/>
              <a:t>” (World Health Organization, 2017) </a:t>
            </a:r>
            <a:endParaRPr sz="2000"/>
          </a:p>
          <a:p>
            <a:pPr marL="0" lvl="0" indent="0" algn="l" rtl="0">
              <a:spcBef>
                <a:spcPts val="1600"/>
              </a:spcBef>
              <a:spcAft>
                <a:spcPts val="1600"/>
              </a:spcAft>
              <a:buNone/>
            </a:pP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6"/>
          <p:cNvPicPr preferRelativeResize="0"/>
          <p:nvPr/>
        </p:nvPicPr>
        <p:blipFill rotWithShape="1">
          <a:blip r:embed="rId3">
            <a:alphaModFix/>
          </a:blip>
          <a:srcRect t="13126"/>
          <a:stretch/>
        </p:blipFill>
        <p:spPr>
          <a:xfrm>
            <a:off x="4745127" y="1845750"/>
            <a:ext cx="4206410" cy="2803625"/>
          </a:xfrm>
          <a:prstGeom prst="rect">
            <a:avLst/>
          </a:prstGeom>
          <a:noFill/>
          <a:ln w="19050" cap="flat" cmpd="sng">
            <a:solidFill>
              <a:schemeClr val="dk2"/>
            </a:solidFill>
            <a:prstDash val="solid"/>
            <a:round/>
            <a:headEnd type="none" w="sm" len="sm"/>
            <a:tailEnd type="none" w="sm" len="sm"/>
          </a:ln>
        </p:spPr>
      </p:pic>
      <p:pic>
        <p:nvPicPr>
          <p:cNvPr id="81" name="Google Shape;81;p16" descr="Image result for ekg hospital"/>
          <p:cNvPicPr preferRelativeResize="0"/>
          <p:nvPr/>
        </p:nvPicPr>
        <p:blipFill>
          <a:blip r:embed="rId4">
            <a:alphaModFix/>
          </a:blip>
          <a:stretch>
            <a:fillRect/>
          </a:stretch>
        </p:blipFill>
        <p:spPr>
          <a:xfrm>
            <a:off x="192463" y="1845756"/>
            <a:ext cx="4206410" cy="2803619"/>
          </a:xfrm>
          <a:prstGeom prst="rect">
            <a:avLst/>
          </a:prstGeom>
          <a:noFill/>
          <a:ln w="19050" cap="flat" cmpd="sng">
            <a:solidFill>
              <a:schemeClr val="dk2"/>
            </a:solidFill>
            <a:prstDash val="solid"/>
            <a:round/>
            <a:headEnd type="none" w="sm" len="sm"/>
            <a:tailEnd type="none" w="sm" len="sm"/>
          </a:ln>
        </p:spPr>
      </p:pic>
      <p:sp>
        <p:nvSpPr>
          <p:cNvPr id="82" name="Google Shape;82;p16"/>
          <p:cNvSpPr txBox="1">
            <a:spLocks noGrp="1"/>
          </p:cNvSpPr>
          <p:nvPr>
            <p:ph type="title"/>
          </p:nvPr>
        </p:nvSpPr>
        <p:spPr>
          <a:xfrm>
            <a:off x="-1" y="0"/>
            <a:ext cx="5135525"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Electrocardiogram (EKG or ECG) </a:t>
            </a:r>
            <a:endParaRPr dirty="0"/>
          </a:p>
        </p:txBody>
      </p:sp>
      <p:sp>
        <p:nvSpPr>
          <p:cNvPr id="83" name="Google Shape;83;p16"/>
          <p:cNvSpPr txBox="1">
            <a:spLocks noGrp="1"/>
          </p:cNvSpPr>
          <p:nvPr>
            <p:ph type="title"/>
          </p:nvPr>
        </p:nvSpPr>
        <p:spPr>
          <a:xfrm>
            <a:off x="0" y="0"/>
            <a:ext cx="5135526"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4"/>
                </a:solidFill>
              </a:rPr>
              <a:t>Electro</a:t>
            </a:r>
            <a:r>
              <a:rPr lang="en" dirty="0"/>
              <a:t>cardiogram (</a:t>
            </a:r>
            <a:r>
              <a:rPr lang="en" dirty="0">
                <a:solidFill>
                  <a:schemeClr val="accent4"/>
                </a:solidFill>
              </a:rPr>
              <a:t>E</a:t>
            </a:r>
            <a:r>
              <a:rPr lang="en" dirty="0"/>
              <a:t>KG or </a:t>
            </a:r>
            <a:r>
              <a:rPr lang="en" dirty="0">
                <a:solidFill>
                  <a:schemeClr val="accent4"/>
                </a:solidFill>
              </a:rPr>
              <a:t>E</a:t>
            </a:r>
            <a:r>
              <a:rPr lang="en" dirty="0"/>
              <a:t>CG) </a:t>
            </a:r>
            <a:endParaRPr dirty="0"/>
          </a:p>
        </p:txBody>
      </p:sp>
      <p:sp>
        <p:nvSpPr>
          <p:cNvPr id="84" name="Google Shape;84;p16"/>
          <p:cNvSpPr txBox="1">
            <a:spLocks noGrp="1"/>
          </p:cNvSpPr>
          <p:nvPr>
            <p:ph type="title"/>
          </p:nvPr>
        </p:nvSpPr>
        <p:spPr>
          <a:xfrm>
            <a:off x="-1" y="0"/>
            <a:ext cx="5337545"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Electro</a:t>
            </a:r>
            <a:r>
              <a:rPr lang="en" dirty="0">
                <a:solidFill>
                  <a:schemeClr val="accent4"/>
                </a:solidFill>
              </a:rPr>
              <a:t>cardio</a:t>
            </a:r>
            <a:r>
              <a:rPr lang="en" dirty="0"/>
              <a:t>gram (E</a:t>
            </a:r>
            <a:r>
              <a:rPr lang="en" dirty="0">
                <a:solidFill>
                  <a:schemeClr val="accent4"/>
                </a:solidFill>
              </a:rPr>
              <a:t>K</a:t>
            </a:r>
            <a:r>
              <a:rPr lang="en" dirty="0"/>
              <a:t>G or E</a:t>
            </a:r>
            <a:r>
              <a:rPr lang="en" dirty="0">
                <a:solidFill>
                  <a:schemeClr val="accent4"/>
                </a:solidFill>
              </a:rPr>
              <a:t>C</a:t>
            </a:r>
            <a:r>
              <a:rPr lang="en" dirty="0"/>
              <a:t>G) </a:t>
            </a:r>
            <a:endParaRPr dirty="0"/>
          </a:p>
        </p:txBody>
      </p:sp>
      <p:sp>
        <p:nvSpPr>
          <p:cNvPr id="85" name="Google Shape;85;p16"/>
          <p:cNvSpPr txBox="1">
            <a:spLocks noGrp="1"/>
          </p:cNvSpPr>
          <p:nvPr>
            <p:ph type="title"/>
          </p:nvPr>
        </p:nvSpPr>
        <p:spPr>
          <a:xfrm>
            <a:off x="0" y="0"/>
            <a:ext cx="5252484"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Electrocardio</a:t>
            </a:r>
            <a:r>
              <a:rPr lang="en" dirty="0">
                <a:solidFill>
                  <a:schemeClr val="accent4"/>
                </a:solidFill>
              </a:rPr>
              <a:t>gram</a:t>
            </a:r>
            <a:r>
              <a:rPr lang="en" dirty="0"/>
              <a:t> (EK</a:t>
            </a:r>
            <a:r>
              <a:rPr lang="en" dirty="0">
                <a:solidFill>
                  <a:schemeClr val="accent4"/>
                </a:solidFill>
              </a:rPr>
              <a:t>G</a:t>
            </a:r>
            <a:r>
              <a:rPr lang="en" dirty="0"/>
              <a:t> or EC</a:t>
            </a:r>
            <a:r>
              <a:rPr lang="en" dirty="0">
                <a:solidFill>
                  <a:schemeClr val="accent4"/>
                </a:solidFill>
              </a:rPr>
              <a:t>G</a:t>
            </a:r>
            <a:r>
              <a:rPr lang="en" dirty="0"/>
              <a:t>) </a:t>
            </a:r>
            <a:endParaRPr dirty="0"/>
          </a:p>
        </p:txBody>
      </p:sp>
      <p:sp>
        <p:nvSpPr>
          <p:cNvPr id="86" name="Google Shape;86;p16"/>
          <p:cNvSpPr txBox="1">
            <a:spLocks noGrp="1"/>
          </p:cNvSpPr>
          <p:nvPr>
            <p:ph type="title"/>
          </p:nvPr>
        </p:nvSpPr>
        <p:spPr>
          <a:xfrm>
            <a:off x="3045150" y="922875"/>
            <a:ext cx="2824022"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4"/>
                </a:solidFill>
              </a:rPr>
              <a:t>electrical activity </a:t>
            </a:r>
            <a:endParaRPr dirty="0"/>
          </a:p>
        </p:txBody>
      </p:sp>
      <p:sp>
        <p:nvSpPr>
          <p:cNvPr id="87" name="Google Shape;87;p16"/>
          <p:cNvSpPr txBox="1">
            <a:spLocks noGrp="1"/>
          </p:cNvSpPr>
          <p:nvPr>
            <p:ph type="title"/>
          </p:nvPr>
        </p:nvSpPr>
        <p:spPr>
          <a:xfrm>
            <a:off x="5721778" y="922875"/>
            <a:ext cx="26022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4"/>
                </a:solidFill>
              </a:rPr>
              <a:t>of the heart</a:t>
            </a:r>
            <a:endParaRPr dirty="0"/>
          </a:p>
        </p:txBody>
      </p:sp>
      <p:sp>
        <p:nvSpPr>
          <p:cNvPr id="88" name="Google Shape;88;p16"/>
          <p:cNvSpPr txBox="1">
            <a:spLocks noGrp="1"/>
          </p:cNvSpPr>
          <p:nvPr>
            <p:ph type="title"/>
          </p:nvPr>
        </p:nvSpPr>
        <p:spPr>
          <a:xfrm>
            <a:off x="913322" y="922875"/>
            <a:ext cx="26022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4"/>
                </a:solidFill>
              </a:rPr>
              <a:t>Recording the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8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0" y="0"/>
            <a:ext cx="253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Learning Goals</a:t>
            </a:r>
            <a:endParaRPr/>
          </a:p>
        </p:txBody>
      </p:sp>
      <p:sp>
        <p:nvSpPr>
          <p:cNvPr id="94" name="Google Shape;94;p17"/>
          <p:cNvSpPr txBox="1">
            <a:spLocks noGrp="1"/>
          </p:cNvSpPr>
          <p:nvPr>
            <p:ph type="body" idx="1"/>
          </p:nvPr>
        </p:nvSpPr>
        <p:spPr>
          <a:xfrm>
            <a:off x="165575" y="785100"/>
            <a:ext cx="3341100" cy="3978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Basic mechanics and electrical activity of the heart </a:t>
            </a:r>
            <a:endParaRPr sz="2000"/>
          </a:p>
          <a:p>
            <a:pPr marL="457200" lvl="0" indent="-355600" algn="l" rtl="0">
              <a:spcBef>
                <a:spcPts val="0"/>
              </a:spcBef>
              <a:spcAft>
                <a:spcPts val="0"/>
              </a:spcAft>
              <a:buSzPts val="2000"/>
              <a:buChar char="●"/>
            </a:pPr>
            <a:r>
              <a:rPr lang="en" sz="2000"/>
              <a:t>Circuit basics and how to wire a simple circuit</a:t>
            </a:r>
            <a:endParaRPr sz="2000"/>
          </a:p>
          <a:p>
            <a:pPr marL="457200" lvl="0" indent="-355600" algn="l" rtl="0">
              <a:spcBef>
                <a:spcPts val="0"/>
              </a:spcBef>
              <a:spcAft>
                <a:spcPts val="0"/>
              </a:spcAft>
              <a:buSzPts val="2000"/>
              <a:buChar char="●"/>
            </a:pPr>
            <a:r>
              <a:rPr lang="en" sz="2000"/>
              <a:t>Filter and amplify electrical signals</a:t>
            </a:r>
            <a:endParaRPr sz="2000"/>
          </a:p>
          <a:p>
            <a:pPr marL="457200" lvl="0" indent="-355600" algn="l" rtl="0">
              <a:spcBef>
                <a:spcPts val="0"/>
              </a:spcBef>
              <a:spcAft>
                <a:spcPts val="0"/>
              </a:spcAft>
              <a:buSzPts val="2000"/>
              <a:buChar char="●"/>
            </a:pPr>
            <a:r>
              <a:rPr lang="en" sz="2000"/>
              <a:t>Complete EKG circuit and measure </a:t>
            </a:r>
            <a:endParaRPr sz="2000"/>
          </a:p>
          <a:p>
            <a:pPr marL="457200" lvl="0" indent="-355600" algn="l" rtl="0">
              <a:spcBef>
                <a:spcPts val="0"/>
              </a:spcBef>
              <a:spcAft>
                <a:spcPts val="0"/>
              </a:spcAft>
              <a:buSzPts val="2000"/>
              <a:buChar char="●"/>
            </a:pPr>
            <a:r>
              <a:rPr lang="en" sz="2000"/>
              <a:t>Discuss global health design considerations </a:t>
            </a:r>
            <a:endParaRPr sz="2000"/>
          </a:p>
        </p:txBody>
      </p:sp>
      <p:pic>
        <p:nvPicPr>
          <p:cNvPr id="95" name="Google Shape;95;p17"/>
          <p:cNvPicPr preferRelativeResize="0"/>
          <p:nvPr/>
        </p:nvPicPr>
        <p:blipFill>
          <a:blip r:embed="rId3">
            <a:alphaModFix/>
          </a:blip>
          <a:stretch>
            <a:fillRect/>
          </a:stretch>
        </p:blipFill>
        <p:spPr>
          <a:xfrm>
            <a:off x="3714038" y="275250"/>
            <a:ext cx="2444275" cy="1377050"/>
          </a:xfrm>
          <a:prstGeom prst="rect">
            <a:avLst/>
          </a:prstGeom>
          <a:noFill/>
          <a:ln w="19050" cap="flat" cmpd="sng">
            <a:solidFill>
              <a:schemeClr val="dk2"/>
            </a:solidFill>
            <a:prstDash val="solid"/>
            <a:round/>
            <a:headEnd type="none" w="sm" len="sm"/>
            <a:tailEnd type="none" w="sm" len="sm"/>
          </a:ln>
        </p:spPr>
      </p:pic>
      <p:sp>
        <p:nvSpPr>
          <p:cNvPr id="96" name="Google Shape;96;p17"/>
          <p:cNvSpPr/>
          <p:nvPr/>
        </p:nvSpPr>
        <p:spPr>
          <a:xfrm>
            <a:off x="3713975" y="3491200"/>
            <a:ext cx="2444400" cy="14130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17"/>
          <p:cNvPicPr preferRelativeResize="0"/>
          <p:nvPr/>
        </p:nvPicPr>
        <p:blipFill>
          <a:blip r:embed="rId4">
            <a:alphaModFix/>
          </a:blip>
          <a:stretch>
            <a:fillRect/>
          </a:stretch>
        </p:blipFill>
        <p:spPr>
          <a:xfrm>
            <a:off x="3714049" y="3491205"/>
            <a:ext cx="2444276" cy="1412945"/>
          </a:xfrm>
          <a:prstGeom prst="rect">
            <a:avLst/>
          </a:prstGeom>
          <a:noFill/>
          <a:ln w="19050" cap="flat" cmpd="sng">
            <a:solidFill>
              <a:schemeClr val="dk2"/>
            </a:solidFill>
            <a:prstDash val="solid"/>
            <a:round/>
            <a:headEnd type="none" w="sm" len="sm"/>
            <a:tailEnd type="none" w="sm" len="sm"/>
          </a:ln>
        </p:spPr>
      </p:pic>
      <p:sp>
        <p:nvSpPr>
          <p:cNvPr id="98" name="Google Shape;98;p17"/>
          <p:cNvSpPr/>
          <p:nvPr/>
        </p:nvSpPr>
        <p:spPr>
          <a:xfrm>
            <a:off x="3713975" y="1865250"/>
            <a:ext cx="2444400" cy="1413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Google Shape;99;p17"/>
          <p:cNvPicPr preferRelativeResize="0"/>
          <p:nvPr/>
        </p:nvPicPr>
        <p:blipFill>
          <a:blip r:embed="rId5">
            <a:alphaModFix/>
          </a:blip>
          <a:stretch>
            <a:fillRect/>
          </a:stretch>
        </p:blipFill>
        <p:spPr>
          <a:xfrm>
            <a:off x="3721700" y="1865250"/>
            <a:ext cx="2444275" cy="1413000"/>
          </a:xfrm>
          <a:prstGeom prst="rect">
            <a:avLst/>
          </a:prstGeom>
          <a:noFill/>
          <a:ln w="19050" cap="flat" cmpd="sng">
            <a:solidFill>
              <a:schemeClr val="dk2"/>
            </a:solidFill>
            <a:prstDash val="solid"/>
            <a:round/>
            <a:headEnd type="none" w="sm" len="sm"/>
            <a:tailEnd type="none" w="sm" len="sm"/>
          </a:ln>
        </p:spPr>
      </p:pic>
      <p:sp>
        <p:nvSpPr>
          <p:cNvPr id="100" name="Google Shape;100;p17"/>
          <p:cNvSpPr/>
          <p:nvPr/>
        </p:nvSpPr>
        <p:spPr>
          <a:xfrm>
            <a:off x="6455200" y="632700"/>
            <a:ext cx="2444400" cy="180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Google Shape;101;p17"/>
          <p:cNvPicPr preferRelativeResize="0"/>
          <p:nvPr/>
        </p:nvPicPr>
        <p:blipFill>
          <a:blip r:embed="rId6">
            <a:alphaModFix/>
          </a:blip>
          <a:stretch>
            <a:fillRect/>
          </a:stretch>
        </p:blipFill>
        <p:spPr>
          <a:xfrm>
            <a:off x="6455263" y="632713"/>
            <a:ext cx="2444275" cy="1805075"/>
          </a:xfrm>
          <a:prstGeom prst="rect">
            <a:avLst/>
          </a:prstGeom>
          <a:noFill/>
          <a:ln w="19050" cap="flat" cmpd="sng">
            <a:solidFill>
              <a:schemeClr val="dk2"/>
            </a:solidFill>
            <a:prstDash val="solid"/>
            <a:round/>
            <a:headEnd type="none" w="sm" len="sm"/>
            <a:tailEnd type="none" w="sm" len="sm"/>
          </a:ln>
        </p:spPr>
      </p:pic>
      <p:pic>
        <p:nvPicPr>
          <p:cNvPr id="102" name="Google Shape;102;p17"/>
          <p:cNvPicPr preferRelativeResize="0"/>
          <p:nvPr/>
        </p:nvPicPr>
        <p:blipFill rotWithShape="1">
          <a:blip r:embed="rId7">
            <a:alphaModFix/>
          </a:blip>
          <a:srcRect t="10030" b="13282"/>
          <a:stretch/>
        </p:blipFill>
        <p:spPr>
          <a:xfrm>
            <a:off x="6455225" y="2683450"/>
            <a:ext cx="2444249" cy="187391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Cardiac Physiology</a:t>
            </a:r>
            <a:endParaRPr/>
          </a:p>
          <a:p>
            <a:pPr marL="0" lvl="0" indent="0" algn="l" rtl="0">
              <a:spcBef>
                <a:spcPts val="0"/>
              </a:spcBef>
              <a:spcAft>
                <a:spcPts val="0"/>
              </a:spcAft>
              <a:buNone/>
            </a:pPr>
            <a:endParaRPr/>
          </a:p>
        </p:txBody>
      </p:sp>
      <p:pic>
        <p:nvPicPr>
          <p:cNvPr id="108" name="Google Shape;108;p18"/>
          <p:cNvPicPr preferRelativeResize="0"/>
          <p:nvPr/>
        </p:nvPicPr>
        <p:blipFill>
          <a:blip r:embed="rId3">
            <a:alphaModFix/>
          </a:blip>
          <a:stretch>
            <a:fillRect/>
          </a:stretch>
        </p:blipFill>
        <p:spPr>
          <a:xfrm>
            <a:off x="792643" y="634375"/>
            <a:ext cx="7558720" cy="41951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0" y="0"/>
            <a:ext cx="8520600" cy="67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Heart Anatomy</a:t>
            </a:r>
            <a:endParaRPr/>
          </a:p>
        </p:txBody>
      </p:sp>
      <p:pic>
        <p:nvPicPr>
          <p:cNvPr id="114" name="Google Shape;114;p19"/>
          <p:cNvPicPr preferRelativeResize="0"/>
          <p:nvPr/>
        </p:nvPicPr>
        <p:blipFill>
          <a:blip r:embed="rId3">
            <a:alphaModFix/>
          </a:blip>
          <a:stretch>
            <a:fillRect/>
          </a:stretch>
        </p:blipFill>
        <p:spPr>
          <a:xfrm>
            <a:off x="4793800" y="790100"/>
            <a:ext cx="3969201" cy="4042474"/>
          </a:xfrm>
          <a:prstGeom prst="rect">
            <a:avLst/>
          </a:prstGeom>
          <a:noFill/>
          <a:ln w="19050" cap="flat" cmpd="sng">
            <a:solidFill>
              <a:schemeClr val="dk2"/>
            </a:solidFill>
            <a:prstDash val="solid"/>
            <a:round/>
            <a:headEnd type="none" w="sm" len="sm"/>
            <a:tailEnd type="none" w="sm" len="sm"/>
          </a:ln>
        </p:spPr>
      </p:pic>
      <p:pic>
        <p:nvPicPr>
          <p:cNvPr id="115" name="Google Shape;115;p19"/>
          <p:cNvPicPr preferRelativeResize="0"/>
          <p:nvPr/>
        </p:nvPicPr>
        <p:blipFill rotWithShape="1">
          <a:blip r:embed="rId4">
            <a:alphaModFix/>
          </a:blip>
          <a:srcRect b="1146"/>
          <a:stretch/>
        </p:blipFill>
        <p:spPr>
          <a:xfrm>
            <a:off x="381000" y="790094"/>
            <a:ext cx="3969198" cy="4042474"/>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0" y="0"/>
            <a:ext cx="8520600" cy="71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Mechanism of the Heart</a:t>
            </a:r>
            <a:endParaRPr/>
          </a:p>
        </p:txBody>
      </p:sp>
      <p:pic>
        <p:nvPicPr>
          <p:cNvPr id="121" name="Google Shape;121;p20"/>
          <p:cNvPicPr preferRelativeResize="0"/>
          <p:nvPr/>
        </p:nvPicPr>
        <p:blipFill>
          <a:blip r:embed="rId3">
            <a:alphaModFix/>
          </a:blip>
          <a:stretch>
            <a:fillRect/>
          </a:stretch>
        </p:blipFill>
        <p:spPr>
          <a:xfrm>
            <a:off x="5115838" y="600588"/>
            <a:ext cx="3926825" cy="4333900"/>
          </a:xfrm>
          <a:prstGeom prst="rect">
            <a:avLst/>
          </a:prstGeom>
          <a:noFill/>
          <a:ln w="19050" cap="flat" cmpd="sng">
            <a:solidFill>
              <a:schemeClr val="dk2"/>
            </a:solidFill>
            <a:prstDash val="solid"/>
            <a:round/>
            <a:headEnd type="none" w="sm" len="sm"/>
            <a:tailEnd type="none" w="sm" len="sm"/>
          </a:ln>
        </p:spPr>
      </p:pic>
      <p:pic>
        <p:nvPicPr>
          <p:cNvPr id="122" name="Google Shape;122;p20" title="Untitled.mov">
            <a:hlinkClick r:id="rId4"/>
          </p:cNvPr>
          <p:cNvPicPr preferRelativeResize="0"/>
          <p:nvPr/>
        </p:nvPicPr>
        <p:blipFill>
          <a:blip r:embed="rId5">
            <a:alphaModFix/>
          </a:blip>
          <a:stretch>
            <a:fillRect/>
          </a:stretch>
        </p:blipFill>
        <p:spPr>
          <a:xfrm>
            <a:off x="101325" y="918025"/>
            <a:ext cx="4932076" cy="369905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0" y="0"/>
            <a:ext cx="8520600" cy="6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Action Potentials to Action</a:t>
            </a:r>
            <a:endParaRPr/>
          </a:p>
        </p:txBody>
      </p:sp>
      <p:pic>
        <p:nvPicPr>
          <p:cNvPr id="128" name="Google Shape;128;p21"/>
          <p:cNvPicPr preferRelativeResize="0"/>
          <p:nvPr/>
        </p:nvPicPr>
        <p:blipFill>
          <a:blip r:embed="rId3">
            <a:alphaModFix/>
          </a:blip>
          <a:stretch>
            <a:fillRect/>
          </a:stretch>
        </p:blipFill>
        <p:spPr>
          <a:xfrm>
            <a:off x="4647650" y="1031240"/>
            <a:ext cx="4331625" cy="3081010"/>
          </a:xfrm>
          <a:prstGeom prst="rect">
            <a:avLst/>
          </a:prstGeom>
          <a:noFill/>
          <a:ln w="19050" cap="flat" cmpd="sng">
            <a:solidFill>
              <a:schemeClr val="dk2"/>
            </a:solidFill>
            <a:prstDash val="solid"/>
            <a:round/>
            <a:headEnd type="none" w="sm" len="sm"/>
            <a:tailEnd type="none" w="sm" len="sm"/>
          </a:ln>
        </p:spPr>
      </p:pic>
      <p:pic>
        <p:nvPicPr>
          <p:cNvPr id="129" name="Google Shape;129;p21"/>
          <p:cNvPicPr preferRelativeResize="0"/>
          <p:nvPr/>
        </p:nvPicPr>
        <p:blipFill>
          <a:blip r:embed="rId4">
            <a:alphaModFix/>
          </a:blip>
          <a:stretch>
            <a:fillRect/>
          </a:stretch>
        </p:blipFill>
        <p:spPr>
          <a:xfrm>
            <a:off x="152400" y="1031250"/>
            <a:ext cx="4331625" cy="3081000"/>
          </a:xfrm>
          <a:prstGeom prst="rect">
            <a:avLst/>
          </a:prstGeom>
          <a:noFill/>
          <a:ln w="19050" cap="flat" cmpd="sng">
            <a:solidFill>
              <a:schemeClr val="dk2"/>
            </a:solidFill>
            <a:prstDash val="solid"/>
            <a:round/>
            <a:headEnd type="none" w="sm" len="sm"/>
            <a:tailEnd type="none" w="sm" len="sm"/>
          </a:ln>
        </p:spPr>
      </p:pic>
      <p:sp>
        <p:nvSpPr>
          <p:cNvPr id="130" name="Google Shape;130;p21"/>
          <p:cNvSpPr txBox="1">
            <a:spLocks noGrp="1"/>
          </p:cNvSpPr>
          <p:nvPr>
            <p:ph type="body" idx="1"/>
          </p:nvPr>
        </p:nvSpPr>
        <p:spPr>
          <a:xfrm>
            <a:off x="5620062" y="4309450"/>
            <a:ext cx="2386800" cy="46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Muscle Contraction</a:t>
            </a:r>
            <a:endParaRPr sz="2000"/>
          </a:p>
        </p:txBody>
      </p:sp>
      <p:sp>
        <p:nvSpPr>
          <p:cNvPr id="131" name="Google Shape;131;p21"/>
          <p:cNvSpPr txBox="1">
            <a:spLocks noGrp="1"/>
          </p:cNvSpPr>
          <p:nvPr>
            <p:ph type="body" idx="1"/>
          </p:nvPr>
        </p:nvSpPr>
        <p:spPr>
          <a:xfrm>
            <a:off x="1305100" y="4309450"/>
            <a:ext cx="2026200" cy="46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Action Potential</a:t>
            </a:r>
            <a:endParaRPr sz="2000"/>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2524</Words>
  <Application>Microsoft Macintosh PowerPoint</Application>
  <PresentationFormat>On-screen Show (16:9)</PresentationFormat>
  <Paragraphs>287</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Oswald</vt:lpstr>
      <vt:lpstr>Calibri</vt:lpstr>
      <vt:lpstr>Arial</vt:lpstr>
      <vt:lpstr>Average</vt:lpstr>
      <vt:lpstr>Roboto</vt:lpstr>
      <vt:lpstr>Raleway</vt:lpstr>
      <vt:lpstr>Times New Roman</vt:lpstr>
      <vt:lpstr>Slate</vt:lpstr>
      <vt:lpstr>Engineering Hearts</vt:lpstr>
      <vt:lpstr>Can you guess what’s moving in this image?</vt:lpstr>
      <vt:lpstr>Why is it so important to keep the heart pumping?</vt:lpstr>
      <vt:lpstr>Electrocardiogram (EKG or ECG) </vt:lpstr>
      <vt:lpstr>Learning Goals</vt:lpstr>
      <vt:lpstr>Cardiac Physiology </vt:lpstr>
      <vt:lpstr>Heart Anatomy</vt:lpstr>
      <vt:lpstr>Mechanism of the Heart</vt:lpstr>
      <vt:lpstr>Action Potentials to Action</vt:lpstr>
      <vt:lpstr>Generation of the Cardiac Action Potential</vt:lpstr>
      <vt:lpstr>Propagation of the Cardiac Action Potential</vt:lpstr>
      <vt:lpstr>Anatomy of EKG Signal </vt:lpstr>
      <vt:lpstr>P Wave and PR Interval</vt:lpstr>
      <vt:lpstr>QRS Complex</vt:lpstr>
      <vt:lpstr>ST Segment and T Wave</vt:lpstr>
      <vt:lpstr>Trace Diagnosis Activity</vt:lpstr>
      <vt:lpstr>Circuit Basics</vt:lpstr>
      <vt:lpstr>Voltage and Current</vt:lpstr>
      <vt:lpstr>Resistance</vt:lpstr>
      <vt:lpstr>Capacitance</vt:lpstr>
      <vt:lpstr>Ohm’s Law</vt:lpstr>
      <vt:lpstr>Circuit Diagrams</vt:lpstr>
      <vt:lpstr>Simple Circuits</vt:lpstr>
      <vt:lpstr>Wiring a Breadboard</vt:lpstr>
      <vt:lpstr>Simple Circuit Activity</vt:lpstr>
      <vt:lpstr>Using a Multimeter</vt:lpstr>
      <vt:lpstr>Signal Basics </vt:lpstr>
      <vt:lpstr>Cleaning Up Noisy Signals</vt:lpstr>
      <vt:lpstr>Sources of Noise</vt:lpstr>
      <vt:lpstr>Amplification and Filtering</vt:lpstr>
      <vt:lpstr>Instrumentation Amplifier</vt:lpstr>
      <vt:lpstr>Basic EKG Principle</vt:lpstr>
      <vt:lpstr>EKG Activity</vt:lpstr>
      <vt:lpstr>Importance of EKGs</vt:lpstr>
      <vt:lpstr>Unequal Access to Basic Medical Equipment</vt:lpstr>
      <vt:lpstr>Medical Equipment Sourcing</vt:lpstr>
      <vt:lpstr>How can bioengineers help? </vt:lpstr>
      <vt:lpstr>In 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Hearts</dc:title>
  <cp:lastModifiedBy>Sarah Katharine Beatty</cp:lastModifiedBy>
  <cp:revision>3</cp:revision>
  <dcterms:modified xsi:type="dcterms:W3CDTF">2019-03-13T22:48:36Z</dcterms:modified>
</cp:coreProperties>
</file>